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60" r:id="rId3"/>
    <p:sldId id="261" r:id="rId4"/>
    <p:sldId id="262" r:id="rId5"/>
    <p:sldId id="263" r:id="rId6"/>
    <p:sldId id="264" r:id="rId7"/>
    <p:sldId id="271" r:id="rId8"/>
    <p:sldId id="266" r:id="rId9"/>
    <p:sldId id="267" r:id="rId10"/>
    <p:sldId id="268" r:id="rId11"/>
    <p:sldId id="269" r:id="rId12"/>
    <p:sldId id="270"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29" autoAdjust="0"/>
  </p:normalViewPr>
  <p:slideViewPr>
    <p:cSldViewPr>
      <p:cViewPr varScale="1">
        <p:scale>
          <a:sx n="88" d="100"/>
          <a:sy n="88" d="100"/>
        </p:scale>
        <p:origin x="141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83E16-E7D1-47CD-B6FE-996F7731179B}" type="datetimeFigureOut">
              <a:rPr lang="nl-NL" smtClean="0"/>
              <a:t>6-9-2016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45394-0B7F-439B-BF3A-1CF03EB7E639}" type="slidenum">
              <a:rPr lang="nl-NL" smtClean="0"/>
              <a:t>‹nr.›</a:t>
            </a:fld>
            <a:endParaRPr lang="nl-NL"/>
          </a:p>
        </p:txBody>
      </p:sp>
    </p:spTree>
    <p:extLst>
      <p:ext uri="{BB962C8B-B14F-4D97-AF65-F5344CB8AC3E}">
        <p14:creationId xmlns:p14="http://schemas.microsoft.com/office/powerpoint/2010/main" val="135034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9B4796BF-DD0F-4B2A-B984-591A49B687B1}" type="slidenum">
              <a:rPr lang="nl-NL" smtClean="0"/>
              <a:pPr>
                <a:defRPr/>
              </a:pPr>
              <a:t>2</a:t>
            </a:fld>
            <a:endParaRPr lang="nl-NL"/>
          </a:p>
        </p:txBody>
      </p:sp>
    </p:spTree>
    <p:extLst>
      <p:ext uri="{BB962C8B-B14F-4D97-AF65-F5344CB8AC3E}">
        <p14:creationId xmlns:p14="http://schemas.microsoft.com/office/powerpoint/2010/main" val="5874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9B4796BF-DD0F-4B2A-B984-591A49B687B1}" type="slidenum">
              <a:rPr lang="nl-NL" smtClean="0"/>
              <a:pPr>
                <a:defRPr/>
              </a:pPr>
              <a:t>11</a:t>
            </a:fld>
            <a:endParaRPr lang="nl-NL"/>
          </a:p>
        </p:txBody>
      </p:sp>
    </p:spTree>
    <p:extLst>
      <p:ext uri="{BB962C8B-B14F-4D97-AF65-F5344CB8AC3E}">
        <p14:creationId xmlns:p14="http://schemas.microsoft.com/office/powerpoint/2010/main" val="150014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9B4796BF-DD0F-4B2A-B984-591A49B687B1}" type="slidenum">
              <a:rPr lang="nl-NL" smtClean="0"/>
              <a:pPr>
                <a:defRPr/>
              </a:pPr>
              <a:t>12</a:t>
            </a:fld>
            <a:endParaRPr lang="nl-NL"/>
          </a:p>
        </p:txBody>
      </p:sp>
    </p:spTree>
    <p:extLst>
      <p:ext uri="{BB962C8B-B14F-4D97-AF65-F5344CB8AC3E}">
        <p14:creationId xmlns:p14="http://schemas.microsoft.com/office/powerpoint/2010/main" val="48138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9B4796BF-DD0F-4B2A-B984-591A49B687B1}" type="slidenum">
              <a:rPr lang="nl-NL" smtClean="0"/>
              <a:pPr>
                <a:defRPr/>
              </a:pPr>
              <a:t>3</a:t>
            </a:fld>
            <a:endParaRPr lang="nl-NL"/>
          </a:p>
        </p:txBody>
      </p:sp>
    </p:spTree>
    <p:extLst>
      <p:ext uri="{BB962C8B-B14F-4D97-AF65-F5344CB8AC3E}">
        <p14:creationId xmlns:p14="http://schemas.microsoft.com/office/powerpoint/2010/main" val="125617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9B4796BF-DD0F-4B2A-B984-591A49B687B1}" type="slidenum">
              <a:rPr lang="nl-NL" smtClean="0"/>
              <a:pPr>
                <a:defRPr/>
              </a:pPr>
              <a:t>4</a:t>
            </a:fld>
            <a:endParaRPr lang="nl-NL"/>
          </a:p>
        </p:txBody>
      </p:sp>
    </p:spTree>
    <p:extLst>
      <p:ext uri="{BB962C8B-B14F-4D97-AF65-F5344CB8AC3E}">
        <p14:creationId xmlns:p14="http://schemas.microsoft.com/office/powerpoint/2010/main" val="428633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9B4796BF-DD0F-4B2A-B984-591A49B687B1}" type="slidenum">
              <a:rPr lang="nl-NL" smtClean="0"/>
              <a:pPr>
                <a:defRPr/>
              </a:pPr>
              <a:t>5</a:t>
            </a:fld>
            <a:endParaRPr lang="nl-NL"/>
          </a:p>
        </p:txBody>
      </p:sp>
    </p:spTree>
    <p:extLst>
      <p:ext uri="{BB962C8B-B14F-4D97-AF65-F5344CB8AC3E}">
        <p14:creationId xmlns:p14="http://schemas.microsoft.com/office/powerpoint/2010/main" val="50231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9B4796BF-DD0F-4B2A-B984-591A49B687B1}" type="slidenum">
              <a:rPr lang="nl-NL" smtClean="0"/>
              <a:pPr>
                <a:defRPr/>
              </a:pPr>
              <a:t>6</a:t>
            </a:fld>
            <a:endParaRPr lang="nl-NL"/>
          </a:p>
        </p:txBody>
      </p:sp>
    </p:spTree>
    <p:extLst>
      <p:ext uri="{BB962C8B-B14F-4D97-AF65-F5344CB8AC3E}">
        <p14:creationId xmlns:p14="http://schemas.microsoft.com/office/powerpoint/2010/main" val="416329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9B4796BF-DD0F-4B2A-B984-591A49B687B1}" type="slidenum">
              <a:rPr lang="nl-NL" smtClean="0"/>
              <a:pPr>
                <a:defRPr/>
              </a:pPr>
              <a:t>7</a:t>
            </a:fld>
            <a:endParaRPr lang="nl-NL"/>
          </a:p>
        </p:txBody>
      </p:sp>
    </p:spTree>
    <p:extLst>
      <p:ext uri="{BB962C8B-B14F-4D97-AF65-F5344CB8AC3E}">
        <p14:creationId xmlns:p14="http://schemas.microsoft.com/office/powerpoint/2010/main" val="227240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9B4796BF-DD0F-4B2A-B984-591A49B687B1}" type="slidenum">
              <a:rPr lang="nl-NL" smtClean="0"/>
              <a:pPr>
                <a:defRPr/>
              </a:pPr>
              <a:t>8</a:t>
            </a:fld>
            <a:endParaRPr lang="nl-NL"/>
          </a:p>
        </p:txBody>
      </p:sp>
    </p:spTree>
    <p:extLst>
      <p:ext uri="{BB962C8B-B14F-4D97-AF65-F5344CB8AC3E}">
        <p14:creationId xmlns:p14="http://schemas.microsoft.com/office/powerpoint/2010/main" val="370943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9B4796BF-DD0F-4B2A-B984-591A49B687B1}" type="slidenum">
              <a:rPr lang="nl-NL" smtClean="0"/>
              <a:pPr>
                <a:defRPr/>
              </a:pPr>
              <a:t>9</a:t>
            </a:fld>
            <a:endParaRPr lang="nl-NL"/>
          </a:p>
        </p:txBody>
      </p:sp>
    </p:spTree>
    <p:extLst>
      <p:ext uri="{BB962C8B-B14F-4D97-AF65-F5344CB8AC3E}">
        <p14:creationId xmlns:p14="http://schemas.microsoft.com/office/powerpoint/2010/main" val="267152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9B4796BF-DD0F-4B2A-B984-591A49B687B1}" type="slidenum">
              <a:rPr lang="nl-NL" smtClean="0"/>
              <a:pPr>
                <a:defRPr/>
              </a:pPr>
              <a:t>10</a:t>
            </a:fld>
            <a:endParaRPr lang="nl-NL"/>
          </a:p>
        </p:txBody>
      </p:sp>
    </p:spTree>
    <p:extLst>
      <p:ext uri="{BB962C8B-B14F-4D97-AF65-F5344CB8AC3E}">
        <p14:creationId xmlns:p14="http://schemas.microsoft.com/office/powerpoint/2010/main" val="1603376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6" name="Rechthoek 5"/>
          <p:cNvSpPr/>
          <p:nvPr userDrawn="1"/>
        </p:nvSpPr>
        <p:spPr>
          <a:xfrm>
            <a:off x="0" y="4983"/>
            <a:ext cx="9144000" cy="6087795"/>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0" y="6093296"/>
            <a:ext cx="9144000" cy="106592"/>
          </a:xfrm>
          <a:prstGeom prst="rect">
            <a:avLst/>
          </a:prstGeom>
          <a:gradFill>
            <a:gsLst>
              <a:gs pos="0">
                <a:schemeClr val="tx1">
                  <a:lumMod val="50000"/>
                  <a:lumOff val="50000"/>
                </a:schemeClr>
              </a:gs>
              <a:gs pos="100000">
                <a:srgbClr val="CBDBD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userDrawn="1"/>
        </p:nvSpPr>
        <p:spPr>
          <a:xfrm>
            <a:off x="191343" y="6187370"/>
            <a:ext cx="7116961" cy="553998"/>
          </a:xfrm>
          <a:prstGeom prst="rect">
            <a:avLst/>
          </a:prstGeom>
          <a:noFill/>
        </p:spPr>
        <p:txBody>
          <a:bodyPr wrap="square" rtlCol="0">
            <a:spAutoFit/>
          </a:bodyPr>
          <a:lstStyle/>
          <a:p>
            <a:r>
              <a:rPr lang="nl-NL" sz="1000" dirty="0" smtClean="0">
                <a:solidFill>
                  <a:srgbClr val="024653"/>
                </a:solidFill>
              </a:rPr>
              <a:t>© </a:t>
            </a:r>
            <a:r>
              <a:rPr lang="nl-NL" sz="1000" dirty="0">
                <a:solidFill>
                  <a:srgbClr val="024653"/>
                </a:solidFill>
              </a:rPr>
              <a:t>Educatieve Uitgeversgroep BV, </a:t>
            </a:r>
            <a:r>
              <a:rPr lang="nl-NL" sz="1000" dirty="0" smtClean="0">
                <a:solidFill>
                  <a:srgbClr val="024653"/>
                </a:solidFill>
              </a:rPr>
              <a:t>'s-Hertogenbosch. Alle </a:t>
            </a:r>
            <a:r>
              <a:rPr lang="nl-NL" sz="1000" dirty="0">
                <a:solidFill>
                  <a:srgbClr val="024653"/>
                </a:solidFill>
              </a:rPr>
              <a:t>rechten voorbehouden. Niets uit deze uitgave mag worden verveelvoudigd, opgeslagen in een geautomatiseerd gegevensbestand, of openbaar gemaakt, in enige vorm of op enige wijze, hetzij elektronisch, mechanisch, door fotokopieën, opnamen, of enige manier, zonder voorafgaande schriftelijke toestemming van de uitgever</a:t>
            </a:r>
            <a:r>
              <a:rPr lang="nl-NL" sz="1000" dirty="0" smtClean="0">
                <a:solidFill>
                  <a:srgbClr val="024653"/>
                </a:solidFill>
              </a:rPr>
              <a:t>.</a:t>
            </a:r>
            <a:endParaRPr lang="nl-NL" sz="1000" dirty="0">
              <a:solidFill>
                <a:srgbClr val="024653"/>
              </a:solidFill>
            </a:endParaRPr>
          </a:p>
        </p:txBody>
      </p:sp>
      <p:sp>
        <p:nvSpPr>
          <p:cNvPr id="14" name="Tijdelijke aanduiding voor inhoud 2"/>
          <p:cNvSpPr>
            <a:spLocks noGrp="1"/>
          </p:cNvSpPr>
          <p:nvPr>
            <p:ph idx="1" hasCustomPrompt="1"/>
          </p:nvPr>
        </p:nvSpPr>
        <p:spPr>
          <a:xfrm>
            <a:off x="878904" y="1351309"/>
            <a:ext cx="7005464" cy="637531"/>
          </a:xfrm>
        </p:spPr>
        <p:txBody>
          <a:bodyPr>
            <a:norm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&lt;Titel boek&gt;</a:t>
            </a:r>
          </a:p>
        </p:txBody>
      </p:sp>
      <p:sp>
        <p:nvSpPr>
          <p:cNvPr id="15" name="Tijdelijke aanduiding voor inhoud 2"/>
          <p:cNvSpPr>
            <a:spLocks noGrp="1"/>
          </p:cNvSpPr>
          <p:nvPr>
            <p:ph idx="10" hasCustomPrompt="1"/>
          </p:nvPr>
        </p:nvSpPr>
        <p:spPr>
          <a:xfrm>
            <a:off x="878904" y="2060848"/>
            <a:ext cx="7005464" cy="493515"/>
          </a:xfrm>
        </p:spPr>
        <p:txBody>
          <a:bodyPr>
            <a:no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&lt;Ondertitel boek&gt;</a:t>
            </a:r>
          </a:p>
        </p:txBody>
      </p:sp>
      <p:sp>
        <p:nvSpPr>
          <p:cNvPr id="16" name="Tijdelijke aanduiding voor inhoud 2"/>
          <p:cNvSpPr>
            <a:spLocks noGrp="1"/>
          </p:cNvSpPr>
          <p:nvPr>
            <p:ph idx="11" hasCustomPrompt="1"/>
          </p:nvPr>
        </p:nvSpPr>
        <p:spPr>
          <a:xfrm>
            <a:off x="878904" y="3367533"/>
            <a:ext cx="7005464" cy="63753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stStyle>
          <a:p>
            <a:pPr lvl="0"/>
            <a:r>
              <a:rPr lang="nl-NL" dirty="0" smtClean="0"/>
              <a:t>&lt;Auteur&gt;</a:t>
            </a:r>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24932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None/>
              <a:defRPr/>
            </a:lvl1pPr>
            <a:lvl3pPr>
              <a:defRPr/>
            </a:lvl3pPr>
          </a:lstStyle>
          <a:p>
            <a:pPr lvl="0"/>
            <a:r>
              <a:rPr lang="nl-NL" smtClean="0"/>
              <a:t>Klik om de modelstijlen te bewerken</a:t>
            </a:r>
          </a:p>
        </p:txBody>
      </p:sp>
    </p:spTree>
    <p:extLst>
      <p:ext uri="{BB962C8B-B14F-4D97-AF65-F5344CB8AC3E}">
        <p14:creationId xmlns:p14="http://schemas.microsoft.com/office/powerpoint/2010/main" val="23027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356952"/>
            <a:ext cx="4114800" cy="4525963"/>
          </a:xfrm>
        </p:spPr>
        <p:txBody>
          <a:bodyPr/>
          <a:lstStyle/>
          <a:p>
            <a:pPr lvl="0"/>
            <a:r>
              <a:rPr lang="nl-NL" smtClean="0"/>
              <a:t>Klik om de modelstijlen te bewerken</a:t>
            </a:r>
          </a:p>
        </p:txBody>
      </p:sp>
      <p:sp>
        <p:nvSpPr>
          <p:cNvPr id="7" name="Tijdelijke aanduiding voor inhoud 2"/>
          <p:cNvSpPr>
            <a:spLocks noGrp="1"/>
          </p:cNvSpPr>
          <p:nvPr>
            <p:ph idx="13"/>
          </p:nvPr>
        </p:nvSpPr>
        <p:spPr>
          <a:xfrm>
            <a:off x="4635916" y="1356952"/>
            <a:ext cx="4114800" cy="4525963"/>
          </a:xfrm>
        </p:spPr>
        <p:txBody>
          <a:bodyPr/>
          <a:lstStyle>
            <a:lvl1pPr marL="0" indent="0">
              <a:buNone/>
              <a:defRPr/>
            </a:lvl1pPr>
          </a:lstStyle>
          <a:p>
            <a:pPr lvl="0"/>
            <a:r>
              <a:rPr lang="nl-NL" smtClean="0"/>
              <a:t>Klik om de modelstijlen te bewerken</a:t>
            </a:r>
          </a:p>
        </p:txBody>
      </p:sp>
    </p:spTree>
    <p:extLst>
      <p:ext uri="{BB962C8B-B14F-4D97-AF65-F5344CB8AC3E}">
        <p14:creationId xmlns:p14="http://schemas.microsoft.com/office/powerpoint/2010/main" val="2748908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351309"/>
            <a:ext cx="8229600" cy="4525963"/>
          </a:xfrm>
          <a:prstGeom prst="rect">
            <a:avLst/>
          </a:prstGeom>
        </p:spPr>
        <p:txBody>
          <a:bodyPr vert="horz" lIns="91440" tIns="45720" rIns="91440" bIns="45720" rtlCol="0">
            <a:normAutofit/>
          </a:bodyPr>
          <a:lstStyle/>
          <a:p>
            <a:pPr lvl="0"/>
            <a:r>
              <a:rPr lang="nl-NL" dirty="0" smtClean="0"/>
              <a:t>Klik om de modelstijlen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B6C74-235C-40B1-9720-128F4E67E560}" type="datetimeFigureOut">
              <a:rPr lang="nl-NL" smtClean="0"/>
              <a:t>6-9-2016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DFF1C-4BA7-458E-B6B7-B59738DCF1D9}" type="slidenum">
              <a:rPr lang="nl-NL" smtClean="0"/>
              <a:t>‹nr.›</a:t>
            </a:fld>
            <a:endParaRPr lang="nl-NL"/>
          </a:p>
        </p:txBody>
      </p:sp>
      <p:sp>
        <p:nvSpPr>
          <p:cNvPr id="7" name="Tijdelijke aanduiding voor datum 3"/>
          <p:cNvSpPr txBox="1">
            <a:spLocks/>
          </p:cNvSpPr>
          <p:nvPr/>
        </p:nvSpPr>
        <p:spPr>
          <a:xfrm>
            <a:off x="457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B6C74-235C-40B1-9720-128F4E67E560}" type="datetimeFigureOut">
              <a:rPr lang="nl-NL" smtClean="0"/>
              <a:pPr/>
              <a:t>6-9-2016</a:t>
            </a:fld>
            <a:endParaRPr lang="nl-NL"/>
          </a:p>
        </p:txBody>
      </p:sp>
      <p:sp>
        <p:nvSpPr>
          <p:cNvPr id="8" name="Tijdelijke aanduiding voor dianummer 5"/>
          <p:cNvSpPr txBox="1">
            <a:spLocks/>
          </p:cNvSpPr>
          <p:nvPr/>
        </p:nvSpPr>
        <p:spPr>
          <a:xfrm>
            <a:off x="6553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DFF1C-4BA7-458E-B6B7-B59738DCF1D9}" type="slidenum">
              <a:rPr lang="nl-NL" smtClean="0"/>
              <a:pPr/>
              <a:t>‹nr.›</a:t>
            </a:fld>
            <a:endParaRPr lang="nl-NL"/>
          </a:p>
        </p:txBody>
      </p:sp>
      <p:sp>
        <p:nvSpPr>
          <p:cNvPr id="9" name="Rechthoek 8"/>
          <p:cNvSpPr/>
          <p:nvPr/>
        </p:nvSpPr>
        <p:spPr>
          <a:xfrm>
            <a:off x="0" y="0"/>
            <a:ext cx="9144000" cy="914400"/>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0" y="914400"/>
            <a:ext cx="9144000" cy="106592"/>
          </a:xfrm>
          <a:prstGeom prst="rect">
            <a:avLst/>
          </a:prstGeom>
          <a:gradFill>
            <a:gsLst>
              <a:gs pos="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99392"/>
            <a:ext cx="8229600" cy="1143000"/>
          </a:xfrm>
          <a:prstGeom prst="rect">
            <a:avLst/>
          </a:prstGeom>
        </p:spPr>
        <p:txBody>
          <a:bodyPr vert="horz" lIns="91440" tIns="45720" rIns="91440" bIns="45720" rtlCol="0" anchor="ctr">
            <a:normAutofit/>
          </a:bodyPr>
          <a:lstStyle/>
          <a:p>
            <a:r>
              <a:rPr lang="nl-NL" dirty="0" smtClean="0"/>
              <a:t>Onderwerp</a:t>
            </a:r>
            <a:endParaRPr lang="nl-NL" dirty="0"/>
          </a:p>
        </p:txBody>
      </p:sp>
      <p:pic>
        <p:nvPicPr>
          <p:cNvPr id="16" name="Afbeelding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3186924727"/>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0" r:id="rId3"/>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rgbClr val="024653"/>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2465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02465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CAcQjRxqFQoTCMCV7ZuWisYCFcXtFAod8noArw&amp;url=http://www.hartmanenznhoreca.nl/c-2775807/doorschuif-vaatwasser/&amp;ei=09J6VYDgPMXbU_L1gfgK&amp;psig=AFQjCNFyNrkdQHMnOB1P9E_I7LGjxcNfyA&amp;ust=143419911526876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jdelijke aanduiding voor inhoud 1"/>
          <p:cNvSpPr>
            <a:spLocks noGrp="1"/>
          </p:cNvSpPr>
          <p:nvPr>
            <p:ph idx="1"/>
          </p:nvPr>
        </p:nvSpPr>
        <p:spPr/>
        <p:txBody>
          <a:bodyPr/>
          <a:lstStyle/>
          <a:p>
            <a:pPr eaLnBrk="1" hangingPunct="1"/>
            <a:r>
              <a:rPr lang="nl-NL" dirty="0" smtClean="0">
                <a:latin typeface="Calibri" charset="0"/>
              </a:rPr>
              <a:t>FDV 3</a:t>
            </a:r>
            <a:endParaRPr lang="nl-NL" dirty="0">
              <a:latin typeface="Calibri" charset="0"/>
            </a:endParaRPr>
          </a:p>
        </p:txBody>
      </p:sp>
      <p:sp>
        <p:nvSpPr>
          <p:cNvPr id="6146" name="Tijdelijke aanduiding voor inhoud 2"/>
          <p:cNvSpPr>
            <a:spLocks noGrp="1"/>
          </p:cNvSpPr>
          <p:nvPr>
            <p:ph idx="10"/>
          </p:nvPr>
        </p:nvSpPr>
        <p:spPr>
          <a:xfrm>
            <a:off x="878904" y="2060848"/>
            <a:ext cx="7581528" cy="493515"/>
          </a:xfrm>
        </p:spPr>
        <p:txBody>
          <a:bodyPr/>
          <a:lstStyle/>
          <a:p>
            <a:pPr eaLnBrk="1" hangingPunct="1"/>
            <a:r>
              <a:rPr lang="nl-NL" dirty="0" smtClean="0">
                <a:latin typeface="Calibri" charset="0"/>
              </a:rPr>
              <a:t>Gastheer/gastvrouw in de catering</a:t>
            </a:r>
          </a:p>
          <a:p>
            <a:pPr eaLnBrk="1" hangingPunct="1">
              <a:tabLst>
                <a:tab pos="2417763" algn="l"/>
              </a:tabLst>
            </a:pPr>
            <a:r>
              <a:rPr lang="nl-NL" dirty="0" smtClean="0">
                <a:latin typeface="Calibri" charset="0"/>
              </a:rPr>
              <a:t>Hoofdstuk 10: 	HACCP en hygiëne</a:t>
            </a:r>
            <a:endParaRPr lang="nl-NL" dirty="0">
              <a:latin typeface="Calibri" charset="0"/>
            </a:endParaRPr>
          </a:p>
        </p:txBody>
      </p:sp>
      <p:sp>
        <p:nvSpPr>
          <p:cNvPr id="6147" name="Tijdelijke aanduiding voor inhoud 3"/>
          <p:cNvSpPr>
            <a:spLocks noGrp="1"/>
          </p:cNvSpPr>
          <p:nvPr>
            <p:ph idx="11"/>
          </p:nvPr>
        </p:nvSpPr>
        <p:spPr/>
        <p:txBody>
          <a:bodyPr/>
          <a:lstStyle/>
          <a:p>
            <a:pPr eaLnBrk="1" hangingPunct="1"/>
            <a:r>
              <a:rPr lang="nl-NL" dirty="0" smtClean="0">
                <a:latin typeface="Calibri" charset="0"/>
              </a:rPr>
              <a:t>M. Vos</a:t>
            </a:r>
            <a:endParaRPr lang="nl-NL" dirty="0">
              <a:latin typeface="Calibri" charset="0"/>
            </a:endParaRPr>
          </a:p>
        </p:txBody>
      </p:sp>
    </p:spTree>
    <p:extLst>
      <p:ext uri="{BB962C8B-B14F-4D97-AF65-F5344CB8AC3E}">
        <p14:creationId xmlns:p14="http://schemas.microsoft.com/office/powerpoint/2010/main" val="2259985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rmAutofit/>
          </a:bodyPr>
          <a:lstStyle/>
          <a:p>
            <a:r>
              <a:rPr lang="nl-NL" sz="2200" dirty="0"/>
              <a:t>Hoofdstuk </a:t>
            </a:r>
            <a:r>
              <a:rPr lang="nl-NL" sz="2200" dirty="0" smtClean="0"/>
              <a:t>10:  </a:t>
            </a:r>
            <a:r>
              <a:rPr lang="nl-NL" sz="2200" dirty="0"/>
              <a:t>HACCP en hygiëne</a:t>
            </a:r>
            <a:endParaRPr lang="nl-NL" sz="2200" dirty="0" smtClean="0"/>
          </a:p>
        </p:txBody>
      </p:sp>
      <p:sp>
        <p:nvSpPr>
          <p:cNvPr id="4099" name="Tijdelijke aanduiding voor inhoud 4"/>
          <p:cNvSpPr>
            <a:spLocks noGrp="1"/>
          </p:cNvSpPr>
          <p:nvPr>
            <p:ph idx="1"/>
          </p:nvPr>
        </p:nvSpPr>
        <p:spPr/>
        <p:txBody>
          <a:bodyPr>
            <a:normAutofit fontScale="92500" lnSpcReduction="10000"/>
          </a:bodyPr>
          <a:lstStyle/>
          <a:p>
            <a:pPr eaLnBrk="1" hangingPunct="1">
              <a:lnSpc>
                <a:spcPct val="110000"/>
              </a:lnSpc>
              <a:buNone/>
            </a:pPr>
            <a:r>
              <a:rPr lang="nl-NL" sz="2600" b="1" dirty="0" smtClean="0"/>
              <a:t>10.4. Risico´s van micro-organismen </a:t>
            </a:r>
          </a:p>
          <a:p>
            <a:pPr eaLnBrk="1" hangingPunct="1">
              <a:buFont typeface="Arial" charset="0"/>
              <a:buNone/>
            </a:pPr>
            <a:endParaRPr lang="nl-NL" sz="1900" b="1" dirty="0" smtClean="0"/>
          </a:p>
          <a:p>
            <a:pPr eaLnBrk="1" hangingPunct="1"/>
            <a:r>
              <a:rPr lang="nl-NL" sz="1900" b="1" dirty="0" smtClean="0"/>
              <a:t>Voedselbederf</a:t>
            </a:r>
          </a:p>
          <a:p>
            <a:pPr eaLnBrk="1" hangingPunct="1">
              <a:buNone/>
            </a:pPr>
            <a:r>
              <a:rPr lang="nl-NL" sz="1900" dirty="0" smtClean="0"/>
              <a:t>Voedsel krijgt andere geur of smaak als gevolg van chemische verandering. </a:t>
            </a:r>
          </a:p>
          <a:p>
            <a:pPr eaLnBrk="1" hangingPunct="1">
              <a:buNone/>
            </a:pPr>
            <a:endParaRPr lang="nl-NL" sz="1900" dirty="0" smtClean="0"/>
          </a:p>
          <a:p>
            <a:pPr eaLnBrk="1" hangingPunct="1"/>
            <a:r>
              <a:rPr lang="nl-NL" sz="1900" b="1" dirty="0" smtClean="0"/>
              <a:t>Voedselbesmetting</a:t>
            </a:r>
          </a:p>
          <a:p>
            <a:pPr eaLnBrk="1" hangingPunct="1">
              <a:buNone/>
            </a:pPr>
            <a:r>
              <a:rPr lang="nl-NL" sz="1900" dirty="0" smtClean="0"/>
              <a:t>Er zijn micro-organismen in het voedsel terecht </a:t>
            </a:r>
            <a:br>
              <a:rPr lang="nl-NL" sz="1900" dirty="0" smtClean="0"/>
            </a:br>
            <a:r>
              <a:rPr lang="nl-NL" sz="1900" dirty="0" smtClean="0"/>
              <a:t>gekomen zoals bijvoorbeeld:</a:t>
            </a:r>
          </a:p>
          <a:p>
            <a:pPr marL="342900" indent="-342900" eaLnBrk="1" hangingPunct="1">
              <a:buFont typeface="Arial" panose="020B0604020202020204" pitchFamily="34" charset="0"/>
              <a:buChar char="•"/>
            </a:pPr>
            <a:r>
              <a:rPr lang="nl-NL" sz="1900" dirty="0" err="1" smtClean="0"/>
              <a:t>salmonella-bacterie</a:t>
            </a:r>
            <a:endParaRPr lang="nl-NL" sz="1900" dirty="0" smtClean="0"/>
          </a:p>
          <a:p>
            <a:pPr marL="342900" indent="-342900" eaLnBrk="1" hangingPunct="1">
              <a:buFont typeface="Arial" panose="020B0604020202020204" pitchFamily="34" charset="0"/>
              <a:buChar char="•"/>
            </a:pPr>
            <a:r>
              <a:rPr lang="nl-NL" sz="1900" dirty="0" smtClean="0"/>
              <a:t>listeria-bacterie</a:t>
            </a:r>
          </a:p>
          <a:p>
            <a:pPr marL="342900" indent="-342900" eaLnBrk="1" hangingPunct="1">
              <a:buFont typeface="Arial" panose="020B0604020202020204" pitchFamily="34" charset="0"/>
              <a:buChar char="•"/>
            </a:pPr>
            <a:r>
              <a:rPr lang="nl-NL" sz="1900" dirty="0" smtClean="0"/>
              <a:t>ESBL-bacterie.</a:t>
            </a:r>
            <a:br>
              <a:rPr lang="nl-NL" sz="1900" dirty="0" smtClean="0"/>
            </a:br>
            <a:endParaRPr lang="nl-NL" sz="1900" dirty="0" smtClean="0"/>
          </a:p>
          <a:p>
            <a:pPr eaLnBrk="1" hangingPunct="1">
              <a:buNone/>
            </a:pPr>
            <a:r>
              <a:rPr lang="nl-NL" sz="1900" dirty="0" smtClean="0"/>
              <a:t>Als je deze bacteriën binnenkrijgt, kunnen ze een </a:t>
            </a:r>
            <a:r>
              <a:rPr lang="nl-NL" sz="1900" b="1" dirty="0" smtClean="0"/>
              <a:t>voedselinfectie of – vergiftiging </a:t>
            </a:r>
            <a:r>
              <a:rPr lang="nl-NL" sz="1900" dirty="0" smtClean="0"/>
              <a:t>veroorzaken. </a:t>
            </a:r>
          </a:p>
        </p:txBody>
      </p:sp>
      <p:pic>
        <p:nvPicPr>
          <p:cNvPr id="8196" name="Picture 4" descr="http://www.npogezond.nl/data/gfx/video/Klokhuis-Hogedruk-eten.jpg"/>
          <p:cNvPicPr>
            <a:picLocks noChangeAspect="1" noChangeArrowheads="1"/>
          </p:cNvPicPr>
          <p:nvPr/>
        </p:nvPicPr>
        <p:blipFill>
          <a:blip r:embed="rId3" cstate="print"/>
          <a:srcRect/>
          <a:stretch>
            <a:fillRect/>
          </a:stretch>
        </p:blipFill>
        <p:spPr bwMode="auto">
          <a:xfrm>
            <a:off x="5217639" y="2924944"/>
            <a:ext cx="3456383" cy="1944216"/>
          </a:xfrm>
          <a:prstGeom prst="rect">
            <a:avLst/>
          </a:prstGeom>
          <a:noFill/>
        </p:spPr>
      </p:pic>
    </p:spTree>
    <p:extLst>
      <p:ext uri="{BB962C8B-B14F-4D97-AF65-F5344CB8AC3E}">
        <p14:creationId xmlns:p14="http://schemas.microsoft.com/office/powerpoint/2010/main" val="1422951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rmAutofit/>
          </a:bodyPr>
          <a:lstStyle/>
          <a:p>
            <a:r>
              <a:rPr lang="nl-NL" sz="2200" dirty="0"/>
              <a:t>Hoofdstuk </a:t>
            </a:r>
            <a:r>
              <a:rPr lang="nl-NL" sz="2200" dirty="0" smtClean="0"/>
              <a:t>10:  </a:t>
            </a:r>
            <a:r>
              <a:rPr lang="nl-NL" sz="2200" dirty="0"/>
              <a:t>HACCP en hygiëne</a:t>
            </a:r>
            <a:endParaRPr lang="nl-NL" sz="2200" dirty="0" smtClean="0"/>
          </a:p>
        </p:txBody>
      </p:sp>
      <p:sp>
        <p:nvSpPr>
          <p:cNvPr id="4099" name="Tijdelijke aanduiding voor inhoud 4"/>
          <p:cNvSpPr>
            <a:spLocks noGrp="1"/>
          </p:cNvSpPr>
          <p:nvPr>
            <p:ph idx="1"/>
          </p:nvPr>
        </p:nvSpPr>
        <p:spPr/>
        <p:txBody>
          <a:bodyPr>
            <a:normAutofit/>
          </a:bodyPr>
          <a:lstStyle/>
          <a:p>
            <a:pPr eaLnBrk="1" hangingPunct="1">
              <a:buNone/>
            </a:pPr>
            <a:r>
              <a:rPr lang="nl-NL" b="1" dirty="0" smtClean="0"/>
              <a:t>10.4. Risico´s van micro-organismen </a:t>
            </a:r>
          </a:p>
          <a:p>
            <a:pPr eaLnBrk="1" hangingPunct="1">
              <a:buFont typeface="Arial" charset="0"/>
              <a:buNone/>
            </a:pPr>
            <a:endParaRPr lang="nl-NL" sz="1800" b="1" dirty="0" smtClean="0"/>
          </a:p>
          <a:p>
            <a:pPr eaLnBrk="1" hangingPunct="1"/>
            <a:r>
              <a:rPr lang="nl-NL" sz="1800" b="1" dirty="0" smtClean="0"/>
              <a:t>Voedselinfectie</a:t>
            </a:r>
          </a:p>
          <a:p>
            <a:pPr eaLnBrk="1" hangingPunct="1">
              <a:buNone/>
            </a:pPr>
            <a:r>
              <a:rPr lang="nl-NL" sz="1800" dirty="0" smtClean="0"/>
              <a:t>Micro-organismen komen in het maag-darmkanaal terecht. </a:t>
            </a:r>
            <a:br>
              <a:rPr lang="nl-NL" sz="1800" dirty="0" smtClean="0"/>
            </a:br>
            <a:r>
              <a:rPr lang="nl-NL" sz="1800" dirty="0" smtClean="0"/>
              <a:t>Ze veroorzaken daar problemen als braken, koorts, buikkrampen en diarree. </a:t>
            </a:r>
            <a:br>
              <a:rPr lang="nl-NL" sz="1800" dirty="0" smtClean="0"/>
            </a:br>
            <a:r>
              <a:rPr lang="nl-NL" sz="1800" dirty="0" smtClean="0"/>
              <a:t>De infectie kan tot enkele weken duren……</a:t>
            </a:r>
            <a:br>
              <a:rPr lang="nl-NL" sz="1800" dirty="0" smtClean="0"/>
            </a:br>
            <a:r>
              <a:rPr lang="nl-NL" sz="1800" dirty="0" smtClean="0"/>
              <a:t>Voorbeelden: </a:t>
            </a:r>
            <a:r>
              <a:rPr lang="nl-NL" sz="1800" dirty="0" err="1" smtClean="0"/>
              <a:t>campylobacterbacterie</a:t>
            </a:r>
            <a:r>
              <a:rPr lang="nl-NL" sz="1800" dirty="0" smtClean="0"/>
              <a:t>, </a:t>
            </a:r>
            <a:r>
              <a:rPr lang="nl-NL" sz="1800" dirty="0" err="1" smtClean="0"/>
              <a:t>E-coli-bacterie</a:t>
            </a:r>
            <a:r>
              <a:rPr lang="nl-NL" sz="1800" dirty="0" smtClean="0"/>
              <a:t>, </a:t>
            </a:r>
            <a:r>
              <a:rPr lang="nl-NL" sz="1800" dirty="0" err="1" smtClean="0"/>
              <a:t>norovirus</a:t>
            </a:r>
            <a:r>
              <a:rPr lang="nl-NL" sz="1800" dirty="0" smtClean="0"/>
              <a:t>.</a:t>
            </a:r>
          </a:p>
          <a:p>
            <a:pPr eaLnBrk="1" hangingPunct="1">
              <a:buNone/>
            </a:pPr>
            <a:endParaRPr lang="nl-NL" sz="1800" dirty="0" smtClean="0"/>
          </a:p>
          <a:p>
            <a:pPr eaLnBrk="1" hangingPunct="1"/>
            <a:r>
              <a:rPr lang="nl-NL" sz="1800" b="1" dirty="0" smtClean="0"/>
              <a:t>Voedselvergiftiging 	</a:t>
            </a:r>
          </a:p>
          <a:p>
            <a:pPr eaLnBrk="1" hangingPunct="1">
              <a:buNone/>
            </a:pPr>
            <a:r>
              <a:rPr lang="nl-NL" sz="1800" dirty="0" smtClean="0"/>
              <a:t>Er zijn bacteriën binnengedrongen </a:t>
            </a:r>
            <a:r>
              <a:rPr lang="nl-NL" sz="1800" b="1" dirty="0" smtClean="0"/>
              <a:t>giftige stoffen </a:t>
            </a:r>
            <a:r>
              <a:rPr lang="nl-NL" sz="1800" dirty="0" smtClean="0"/>
              <a:t>aanmaken. </a:t>
            </a:r>
            <a:br>
              <a:rPr lang="nl-NL" sz="1800" dirty="0" smtClean="0"/>
            </a:br>
            <a:r>
              <a:rPr lang="nl-NL" sz="1800" dirty="0" smtClean="0"/>
              <a:t>Die verspreiden zich  door het hele lichaam.  </a:t>
            </a:r>
            <a:br>
              <a:rPr lang="nl-NL" sz="1800" dirty="0" smtClean="0"/>
            </a:br>
            <a:r>
              <a:rPr lang="nl-NL" sz="1800" dirty="0" smtClean="0"/>
              <a:t>Een bacterie die zo te werk gaat is de </a:t>
            </a:r>
            <a:r>
              <a:rPr lang="nl-NL" sz="1800" dirty="0" err="1" smtClean="0"/>
              <a:t>staphylococcus</a:t>
            </a:r>
            <a:r>
              <a:rPr lang="nl-NL" sz="1800" dirty="0" smtClean="0"/>
              <a:t> </a:t>
            </a:r>
            <a:r>
              <a:rPr lang="nl-NL" sz="1800" dirty="0" err="1" smtClean="0"/>
              <a:t>aureus-bacterie</a:t>
            </a:r>
            <a:r>
              <a:rPr lang="nl-NL" sz="1800" dirty="0" smtClean="0"/>
              <a:t>. </a:t>
            </a:r>
            <a:br>
              <a:rPr lang="nl-NL" sz="1800" dirty="0" smtClean="0"/>
            </a:br>
            <a:r>
              <a:rPr lang="nl-NL" sz="1800" dirty="0" smtClean="0"/>
              <a:t>Daar helpt antibiotica nog wel tegen. Dat is niet meer het geval bij de </a:t>
            </a:r>
            <a:r>
              <a:rPr lang="nl-NL" sz="1800" b="1" dirty="0" smtClean="0"/>
              <a:t>MRSA-bacterie</a:t>
            </a:r>
            <a:r>
              <a:rPr lang="nl-NL" sz="1800" dirty="0" smtClean="0"/>
              <a:t>.</a:t>
            </a:r>
            <a:br>
              <a:rPr lang="nl-NL" sz="1800" dirty="0" smtClean="0"/>
            </a:br>
            <a:r>
              <a:rPr lang="nl-NL" sz="1800" dirty="0" smtClean="0"/>
              <a:t>Dat is een variant op de gewone  staphylococcus aureus-bacterie.</a:t>
            </a:r>
          </a:p>
        </p:txBody>
      </p:sp>
    </p:spTree>
    <p:extLst>
      <p:ext uri="{BB962C8B-B14F-4D97-AF65-F5344CB8AC3E}">
        <p14:creationId xmlns:p14="http://schemas.microsoft.com/office/powerpoint/2010/main" val="1783272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rmAutofit/>
          </a:bodyPr>
          <a:lstStyle/>
          <a:p>
            <a:r>
              <a:rPr lang="nl-NL" sz="2200" dirty="0"/>
              <a:t>Hoofdstuk </a:t>
            </a:r>
            <a:r>
              <a:rPr lang="nl-NL" sz="2200" dirty="0" smtClean="0"/>
              <a:t>10:  </a:t>
            </a:r>
            <a:r>
              <a:rPr lang="nl-NL" sz="2200" dirty="0"/>
              <a:t>HACCP en hygiëne</a:t>
            </a:r>
            <a:endParaRPr lang="nl-NL" sz="2200"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10.4. De afwaskeuken</a:t>
            </a:r>
          </a:p>
          <a:p>
            <a:pPr eaLnBrk="1" hangingPunct="1">
              <a:buFont typeface="Arial" charset="0"/>
              <a:buNone/>
            </a:pPr>
            <a:endParaRPr lang="nl-NL" sz="1800" b="1" dirty="0" smtClean="0"/>
          </a:p>
          <a:p>
            <a:pPr eaLnBrk="1" hangingPunct="1"/>
            <a:r>
              <a:rPr lang="nl-NL" sz="1800" dirty="0" smtClean="0"/>
              <a:t>Vuil serviesgoed mag je </a:t>
            </a:r>
            <a:r>
              <a:rPr lang="nl-NL" sz="1800" u="sng" dirty="0" smtClean="0"/>
              <a:t>niet </a:t>
            </a:r>
            <a:r>
              <a:rPr lang="nl-NL" sz="1800" dirty="0" smtClean="0"/>
              <a:t>door de bereidingsruimte van voedsel transporteren. </a:t>
            </a:r>
          </a:p>
          <a:p>
            <a:pPr eaLnBrk="1" hangingPunct="1"/>
            <a:r>
              <a:rPr lang="nl-NL" sz="1800" dirty="0" smtClean="0"/>
              <a:t>In de afwaskeuken is een duidelijke scheiding tussen schoon en vuil materieel. </a:t>
            </a:r>
          </a:p>
          <a:p>
            <a:pPr eaLnBrk="1" hangingPunct="1"/>
            <a:r>
              <a:rPr lang="nl-NL" sz="1800" dirty="0" smtClean="0"/>
              <a:t>Afwassen in grote instellingen is een continu proces.</a:t>
            </a:r>
            <a:br>
              <a:rPr lang="nl-NL" sz="1800" dirty="0" smtClean="0"/>
            </a:br>
            <a:endParaRPr lang="nl-NL" sz="1800" dirty="0" smtClean="0"/>
          </a:p>
          <a:p>
            <a:pPr eaLnBrk="1" hangingPunct="1"/>
            <a:r>
              <a:rPr lang="nl-NL" sz="1800" b="1" dirty="0" smtClean="0"/>
              <a:t>Afwassen =</a:t>
            </a:r>
          </a:p>
          <a:p>
            <a:pPr eaLnBrk="1" hangingPunct="1">
              <a:buNone/>
            </a:pPr>
            <a:r>
              <a:rPr lang="nl-NL" sz="1800" dirty="0" smtClean="0"/>
              <a:t>1. Voorbereiden</a:t>
            </a:r>
          </a:p>
          <a:p>
            <a:pPr eaLnBrk="1" hangingPunct="1">
              <a:buNone/>
            </a:pPr>
            <a:r>
              <a:rPr lang="nl-NL" sz="1800" dirty="0" smtClean="0"/>
              <a:t>2. Voorspoelen</a:t>
            </a:r>
          </a:p>
          <a:p>
            <a:pPr eaLnBrk="1" hangingPunct="1">
              <a:buNone/>
            </a:pPr>
            <a:r>
              <a:rPr lang="nl-NL" sz="1800" dirty="0" smtClean="0"/>
              <a:t>3. Wassen</a:t>
            </a:r>
          </a:p>
          <a:p>
            <a:pPr eaLnBrk="1" hangingPunct="1">
              <a:buNone/>
            </a:pPr>
            <a:r>
              <a:rPr lang="nl-NL" sz="1800" dirty="0" smtClean="0"/>
              <a:t>4. Naspoelen </a:t>
            </a:r>
          </a:p>
          <a:p>
            <a:pPr eaLnBrk="1" hangingPunct="1">
              <a:buNone/>
            </a:pPr>
            <a:r>
              <a:rPr lang="nl-NL" sz="1800" dirty="0" smtClean="0"/>
              <a:t>5. Drogen</a:t>
            </a:r>
          </a:p>
          <a:p>
            <a:pPr eaLnBrk="1" hangingPunct="1">
              <a:buNone/>
            </a:pPr>
            <a:r>
              <a:rPr lang="nl-NL" sz="1800" dirty="0" smtClean="0"/>
              <a:t>6. Opruimen</a:t>
            </a:r>
          </a:p>
        </p:txBody>
      </p:sp>
      <p:pic>
        <p:nvPicPr>
          <p:cNvPr id="5" name="Picture 10" descr="http://www.rhima.nl/wp-content/uploads/2014/06/wd6-14.jpg">
            <a:hlinkClick r:id="rId3"/>
          </p:cNvPr>
          <p:cNvPicPr>
            <a:picLocks noChangeAspect="1" noChangeArrowheads="1"/>
          </p:cNvPicPr>
          <p:nvPr/>
        </p:nvPicPr>
        <p:blipFill>
          <a:blip r:embed="rId4" cstate="print"/>
          <a:srcRect/>
          <a:stretch>
            <a:fillRect/>
          </a:stretch>
        </p:blipFill>
        <p:spPr bwMode="auto">
          <a:xfrm>
            <a:off x="2771800" y="3573016"/>
            <a:ext cx="2023425" cy="2248249"/>
          </a:xfrm>
          <a:prstGeom prst="rect">
            <a:avLst/>
          </a:prstGeom>
          <a:noFill/>
        </p:spPr>
      </p:pic>
      <p:pic>
        <p:nvPicPr>
          <p:cNvPr id="6148" name="Picture 4" descr="http://www.uwbedrijfskeuken.nl/projects/uwbedrijfskeuken/uploads/sites/1/images/20091021154856_2_orig.jpg"/>
          <p:cNvPicPr>
            <a:picLocks noChangeAspect="1" noChangeArrowheads="1"/>
          </p:cNvPicPr>
          <p:nvPr/>
        </p:nvPicPr>
        <p:blipFill>
          <a:blip r:embed="rId5" cstate="print"/>
          <a:srcRect/>
          <a:stretch>
            <a:fillRect/>
          </a:stretch>
        </p:blipFill>
        <p:spPr bwMode="auto">
          <a:xfrm>
            <a:off x="5220072" y="3356992"/>
            <a:ext cx="3394348" cy="2545761"/>
          </a:xfrm>
          <a:prstGeom prst="rect">
            <a:avLst/>
          </a:prstGeom>
          <a:noFill/>
        </p:spPr>
      </p:pic>
    </p:spTree>
    <p:extLst>
      <p:ext uri="{BB962C8B-B14F-4D97-AF65-F5344CB8AC3E}">
        <p14:creationId xmlns:p14="http://schemas.microsoft.com/office/powerpoint/2010/main" val="1343118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rmAutofit/>
          </a:bodyPr>
          <a:lstStyle/>
          <a:p>
            <a:r>
              <a:rPr lang="nl-NL" sz="2200" dirty="0"/>
              <a:t>Hoofdstuk </a:t>
            </a:r>
            <a:r>
              <a:rPr lang="nl-NL" sz="2200" dirty="0" smtClean="0"/>
              <a:t>10:  </a:t>
            </a:r>
            <a:r>
              <a:rPr lang="nl-NL" sz="2200" dirty="0"/>
              <a:t>HACCP en hygiëne</a:t>
            </a:r>
            <a:endParaRPr lang="nl-NL" sz="2200"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10.1. Inleiding</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Opruimen en schoonmaken</a:t>
            </a:r>
          </a:p>
          <a:p>
            <a:pPr marL="285750" indent="-285750" eaLnBrk="1" hangingPunct="1">
              <a:buFont typeface="Arial" panose="020B0604020202020204" pitchFamily="34" charset="0"/>
              <a:buChar char="•"/>
            </a:pPr>
            <a:r>
              <a:rPr lang="nl-NL" sz="1800" dirty="0" smtClean="0"/>
              <a:t>Hygiënisch werken </a:t>
            </a:r>
          </a:p>
          <a:p>
            <a:pPr marL="285750" indent="-285750" eaLnBrk="1" hangingPunct="1">
              <a:buFont typeface="Arial" panose="020B0604020202020204" pitchFamily="34" charset="0"/>
              <a:buChar char="•"/>
            </a:pPr>
            <a:r>
              <a:rPr lang="nl-NL" sz="1800" dirty="0" smtClean="0"/>
              <a:t>Wat zijn micro-organismen?</a:t>
            </a:r>
          </a:p>
          <a:p>
            <a:pPr marL="285750" indent="-285750" eaLnBrk="1" hangingPunct="1">
              <a:buFont typeface="Arial" panose="020B0604020202020204" pitchFamily="34" charset="0"/>
              <a:buChar char="•"/>
            </a:pPr>
            <a:r>
              <a:rPr lang="nl-NL" sz="1800" dirty="0" smtClean="0"/>
              <a:t>Risico´s van micro-organismen</a:t>
            </a:r>
          </a:p>
          <a:p>
            <a:pPr marL="285750" indent="-285750" eaLnBrk="1" hangingPunct="1">
              <a:buFont typeface="Arial" panose="020B0604020202020204" pitchFamily="34" charset="0"/>
              <a:buChar char="•"/>
            </a:pPr>
            <a:r>
              <a:rPr lang="nl-NL" sz="1800" dirty="0" smtClean="0"/>
              <a:t>De afwaskeuken</a:t>
            </a:r>
          </a:p>
        </p:txBody>
      </p:sp>
      <p:pic>
        <p:nvPicPr>
          <p:cNvPr id="16387" name="Picture 3" descr="C:\Users\vos\Documents\De Dienst\GASTVRIJHEID IN DE ZORG\H12 Foto's\2.JPG"/>
          <p:cNvPicPr>
            <a:picLocks noChangeAspect="1" noChangeArrowheads="1"/>
          </p:cNvPicPr>
          <p:nvPr/>
        </p:nvPicPr>
        <p:blipFill>
          <a:blip r:embed="rId3" cstate="print"/>
          <a:srcRect/>
          <a:stretch>
            <a:fillRect/>
          </a:stretch>
        </p:blipFill>
        <p:spPr bwMode="auto">
          <a:xfrm>
            <a:off x="3995936" y="2132856"/>
            <a:ext cx="4661911" cy="3096344"/>
          </a:xfrm>
          <a:prstGeom prst="rect">
            <a:avLst/>
          </a:prstGeom>
          <a:noFill/>
        </p:spPr>
      </p:pic>
    </p:spTree>
    <p:extLst>
      <p:ext uri="{BB962C8B-B14F-4D97-AF65-F5344CB8AC3E}">
        <p14:creationId xmlns:p14="http://schemas.microsoft.com/office/powerpoint/2010/main" val="915623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rmAutofit/>
          </a:bodyPr>
          <a:lstStyle/>
          <a:p>
            <a:r>
              <a:rPr lang="nl-NL" sz="2200" dirty="0"/>
              <a:t>Hoofdstuk </a:t>
            </a:r>
            <a:r>
              <a:rPr lang="nl-NL" sz="2200" dirty="0" smtClean="0"/>
              <a:t>10:  </a:t>
            </a:r>
            <a:r>
              <a:rPr lang="nl-NL" sz="2200" dirty="0"/>
              <a:t>HACCP en hygiëne</a:t>
            </a:r>
            <a:endParaRPr lang="nl-NL" sz="2200"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10.2. Opruimen en schoonmaken</a:t>
            </a:r>
          </a:p>
          <a:p>
            <a:pPr eaLnBrk="1" hangingPunct="1">
              <a:buFont typeface="Arial" charset="0"/>
              <a:buNone/>
            </a:pPr>
            <a:endParaRPr lang="nl-NL" sz="1800" b="1" dirty="0" smtClean="0"/>
          </a:p>
          <a:p>
            <a:pPr eaLnBrk="1" hangingPunct="1"/>
            <a:r>
              <a:rPr lang="nl-NL" sz="1800" b="1" dirty="0" smtClean="0"/>
              <a:t>Afval opruimen – afval scheiden</a:t>
            </a:r>
            <a:r>
              <a:rPr lang="nl-NL" sz="1800" dirty="0" smtClean="0"/>
              <a:t/>
            </a:r>
            <a:br>
              <a:rPr lang="nl-NL" sz="1800" dirty="0" smtClean="0"/>
            </a:br>
            <a:endParaRPr lang="nl-NL" sz="1800" dirty="0" smtClean="0"/>
          </a:p>
          <a:p>
            <a:pPr eaLnBrk="1" hangingPunct="1"/>
            <a:r>
              <a:rPr lang="nl-NL" sz="1800" b="1" dirty="0" smtClean="0"/>
              <a:t>Reiniging en desinfectie: </a:t>
            </a:r>
            <a:br>
              <a:rPr lang="nl-NL" sz="1800" b="1" dirty="0" smtClean="0"/>
            </a:br>
            <a:r>
              <a:rPr lang="nl-NL" sz="1800" dirty="0" smtClean="0"/>
              <a:t>1. </a:t>
            </a:r>
            <a:r>
              <a:rPr lang="nl-NL" sz="1800" b="1" i="1" dirty="0" smtClean="0"/>
              <a:t>Fysisch </a:t>
            </a:r>
          </a:p>
          <a:p>
            <a:pPr eaLnBrk="1" hangingPunct="1">
              <a:buNone/>
            </a:pPr>
            <a:r>
              <a:rPr lang="nl-NL" sz="1800" dirty="0" smtClean="0"/>
              <a:t>Bijv.  zichtbaar vuil weghalen van tafels – borden – mensen</a:t>
            </a:r>
          </a:p>
          <a:p>
            <a:pPr eaLnBrk="1" hangingPunct="1">
              <a:buNone/>
            </a:pPr>
            <a:r>
              <a:rPr lang="nl-NL" sz="1800" dirty="0" smtClean="0"/>
              <a:t>2. </a:t>
            </a:r>
            <a:r>
              <a:rPr lang="nl-NL" sz="1800" b="1" i="1" dirty="0" smtClean="0"/>
              <a:t>Chemisch</a:t>
            </a:r>
          </a:p>
          <a:p>
            <a:pPr eaLnBrk="1" hangingPunct="1">
              <a:buNone/>
            </a:pPr>
            <a:r>
              <a:rPr lang="nl-NL" sz="1800" dirty="0" smtClean="0"/>
              <a:t>Bijv. tafel schoonmaken met warm water met reinigingsmiddel en doekje of spons.</a:t>
            </a:r>
          </a:p>
          <a:p>
            <a:pPr eaLnBrk="1" hangingPunct="1">
              <a:buNone/>
            </a:pPr>
            <a:r>
              <a:rPr lang="nl-NL" sz="1800" dirty="0" smtClean="0"/>
              <a:t>3. </a:t>
            </a:r>
            <a:r>
              <a:rPr lang="nl-NL" sz="1800" b="1" i="1" dirty="0" smtClean="0"/>
              <a:t>Microbiologisch /desinfecteren</a:t>
            </a:r>
          </a:p>
          <a:p>
            <a:pPr eaLnBrk="1" hangingPunct="1">
              <a:buNone/>
            </a:pPr>
            <a:r>
              <a:rPr lang="nl-NL" sz="1800" dirty="0" smtClean="0"/>
              <a:t>Bijv. snijplanken, werkbanken, borstels met desinfectiemiddel. </a:t>
            </a:r>
          </a:p>
          <a:p>
            <a:pPr eaLnBrk="1" hangingPunct="1">
              <a:buNone/>
            </a:pPr>
            <a:endParaRPr lang="nl-NL" sz="1800" dirty="0"/>
          </a:p>
          <a:p>
            <a:pPr eaLnBrk="1" hangingPunct="1">
              <a:buNone/>
            </a:pPr>
            <a:r>
              <a:rPr lang="nl-NL" sz="1800" i="1" dirty="0" smtClean="0"/>
              <a:t>Naspoelen!</a:t>
            </a:r>
            <a:endParaRPr lang="nl-NL" sz="1800" dirty="0" smtClean="0"/>
          </a:p>
        </p:txBody>
      </p:sp>
      <p:pic>
        <p:nvPicPr>
          <p:cNvPr id="6" name="Picture 2" descr="http://passie.horeca.nl/generated/s900x600_a15750_snelfilterapp%20schoonmaken%202.jpg"/>
          <p:cNvPicPr>
            <a:picLocks noChangeAspect="1" noChangeArrowheads="1"/>
          </p:cNvPicPr>
          <p:nvPr/>
        </p:nvPicPr>
        <p:blipFill>
          <a:blip r:embed="rId3" cstate="print"/>
          <a:srcRect/>
          <a:stretch>
            <a:fillRect/>
          </a:stretch>
        </p:blipFill>
        <p:spPr bwMode="auto">
          <a:xfrm>
            <a:off x="5364088" y="1412776"/>
            <a:ext cx="3137577" cy="2088232"/>
          </a:xfrm>
          <a:prstGeom prst="rect">
            <a:avLst/>
          </a:prstGeom>
          <a:noFill/>
        </p:spPr>
      </p:pic>
    </p:spTree>
    <p:extLst>
      <p:ext uri="{BB962C8B-B14F-4D97-AF65-F5344CB8AC3E}">
        <p14:creationId xmlns:p14="http://schemas.microsoft.com/office/powerpoint/2010/main" val="1463136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rmAutofit/>
          </a:bodyPr>
          <a:lstStyle/>
          <a:p>
            <a:r>
              <a:rPr lang="nl-NL" sz="2200" dirty="0"/>
              <a:t>Hoofdstuk </a:t>
            </a:r>
            <a:r>
              <a:rPr lang="nl-NL" sz="2200" dirty="0" smtClean="0"/>
              <a:t>10:  </a:t>
            </a:r>
            <a:r>
              <a:rPr lang="nl-NL" sz="2200" dirty="0"/>
              <a:t>HACCP en hygiëne</a:t>
            </a:r>
            <a:endParaRPr lang="nl-NL" sz="2200" dirty="0" smtClean="0"/>
          </a:p>
        </p:txBody>
      </p:sp>
      <p:sp>
        <p:nvSpPr>
          <p:cNvPr id="4099" name="Tijdelijke aanduiding voor inhoud 4"/>
          <p:cNvSpPr>
            <a:spLocks noGrp="1"/>
          </p:cNvSpPr>
          <p:nvPr>
            <p:ph idx="1"/>
          </p:nvPr>
        </p:nvSpPr>
        <p:spPr/>
        <p:txBody>
          <a:bodyPr>
            <a:normAutofit lnSpcReduction="10000"/>
          </a:bodyPr>
          <a:lstStyle/>
          <a:p>
            <a:pPr eaLnBrk="1" hangingPunct="1">
              <a:lnSpc>
                <a:spcPct val="110000"/>
              </a:lnSpc>
              <a:buFont typeface="Arial" charset="0"/>
              <a:buNone/>
            </a:pPr>
            <a:r>
              <a:rPr lang="nl-NL" b="1" dirty="0" smtClean="0"/>
              <a:t>10.3. Hygiënisch werken</a:t>
            </a:r>
          </a:p>
          <a:p>
            <a:pPr eaLnBrk="1" hangingPunct="1">
              <a:buFont typeface="Arial" charset="0"/>
              <a:buNone/>
            </a:pPr>
            <a:endParaRPr lang="nl-NL" sz="1800" b="1" dirty="0" smtClean="0"/>
          </a:p>
          <a:p>
            <a:pPr eaLnBrk="1" hangingPunct="1"/>
            <a:r>
              <a:rPr lang="nl-NL" sz="1800" dirty="0" smtClean="0"/>
              <a:t>HACCP </a:t>
            </a:r>
          </a:p>
          <a:p>
            <a:pPr eaLnBrk="1" hangingPunct="1"/>
            <a:r>
              <a:rPr lang="nl-NL" sz="1800" dirty="0" smtClean="0"/>
              <a:t>Micro-organismen liggen </a:t>
            </a:r>
            <a:r>
              <a:rPr lang="nl-NL" sz="1800" u="sng" dirty="0" smtClean="0"/>
              <a:t>overal</a:t>
            </a:r>
            <a:r>
              <a:rPr lang="nl-NL" sz="1800" dirty="0" smtClean="0"/>
              <a:t> op de loer en kunnen veel ellende veroorzaken. </a:t>
            </a:r>
          </a:p>
          <a:p>
            <a:pPr eaLnBrk="1" hangingPunct="1">
              <a:buNone/>
            </a:pPr>
            <a:r>
              <a:rPr lang="nl-NL" sz="1800" dirty="0" smtClean="0"/>
              <a:t>Bij mensen, bij instellingen en bedrijven. Zulke negatieve berichten vergeet men nooit!</a:t>
            </a:r>
            <a:br>
              <a:rPr lang="nl-NL" sz="1800" dirty="0" smtClean="0"/>
            </a:br>
            <a:r>
              <a:rPr lang="nl-NL" sz="1800" dirty="0" smtClean="0"/>
              <a:t/>
            </a:r>
            <a:br>
              <a:rPr lang="nl-NL" sz="1800" dirty="0" smtClean="0"/>
            </a:br>
            <a:endParaRPr lang="nl-NL" sz="1800" dirty="0" smtClean="0"/>
          </a:p>
          <a:p>
            <a:pPr eaLnBrk="1" hangingPunct="1">
              <a:buNone/>
            </a:pPr>
            <a:r>
              <a:rPr lang="nl-NL" sz="1800" b="1" i="1" dirty="0" smtClean="0">
                <a:solidFill>
                  <a:srgbClr val="990033"/>
                </a:solidFill>
              </a:rPr>
              <a:t>Tientallen gasten ziek na eten in Deens toprestaurant</a:t>
            </a:r>
          </a:p>
          <a:p>
            <a:pPr>
              <a:buNone/>
            </a:pPr>
            <a:r>
              <a:rPr lang="nl-NL" sz="1000" i="1" dirty="0" smtClean="0">
                <a:solidFill>
                  <a:srgbClr val="990033"/>
                </a:solidFill>
              </a:rPr>
              <a:t>	</a:t>
            </a:r>
            <a:r>
              <a:rPr lang="nl-NL" sz="1800" i="1" dirty="0" smtClean="0">
                <a:solidFill>
                  <a:srgbClr val="990033"/>
                </a:solidFill>
              </a:rPr>
              <a:t/>
            </a:r>
            <a:br>
              <a:rPr lang="nl-NL" sz="1800" i="1" dirty="0" smtClean="0">
                <a:solidFill>
                  <a:srgbClr val="990033"/>
                </a:solidFill>
              </a:rPr>
            </a:br>
            <a:r>
              <a:rPr lang="nl-NL" sz="1800" i="1" dirty="0" smtClean="0">
                <a:solidFill>
                  <a:srgbClr val="990033"/>
                </a:solidFill>
              </a:rPr>
              <a:t>In Kopenhagen zijn tientallen mensen ziek geworden ziek geworden na een bezoek aan restaurant </a:t>
            </a:r>
            <a:r>
              <a:rPr lang="nl-NL" sz="1800" i="1" dirty="0" err="1" smtClean="0">
                <a:solidFill>
                  <a:srgbClr val="990033"/>
                </a:solidFill>
              </a:rPr>
              <a:t>Noma</a:t>
            </a:r>
            <a:r>
              <a:rPr lang="nl-NL" sz="1800" i="1" dirty="0" smtClean="0">
                <a:solidFill>
                  <a:srgbClr val="990033"/>
                </a:solidFill>
              </a:rPr>
              <a:t> - 63 gasten bleken het </a:t>
            </a:r>
            <a:r>
              <a:rPr lang="nl-NL" sz="1800" i="1" dirty="0" err="1" smtClean="0">
                <a:solidFill>
                  <a:srgbClr val="990033"/>
                </a:solidFill>
              </a:rPr>
              <a:t>norovirus</a:t>
            </a:r>
            <a:r>
              <a:rPr lang="nl-NL" sz="1800" i="1" dirty="0" smtClean="0">
                <a:solidFill>
                  <a:srgbClr val="990033"/>
                </a:solidFill>
              </a:rPr>
              <a:t>  te hebben opgelopen, dat diarree, braken en andere ziekteverschijnselen veroorzaakt. </a:t>
            </a:r>
            <a:r>
              <a:rPr lang="nl-NL" sz="1800" i="1" dirty="0" err="1" smtClean="0">
                <a:solidFill>
                  <a:srgbClr val="990033"/>
                </a:solidFill>
              </a:rPr>
              <a:t>Noma</a:t>
            </a:r>
            <a:r>
              <a:rPr lang="nl-NL" sz="1800" i="1" dirty="0" smtClean="0">
                <a:solidFill>
                  <a:srgbClr val="990033"/>
                </a:solidFill>
              </a:rPr>
              <a:t> kwam drie maal op rij bij het toonaangevende culinaire tijdschrift Restaurant Magazine als beste restaurant ter wereld uit de bus. De zaak heeft twee </a:t>
            </a:r>
            <a:r>
              <a:rPr lang="nl-NL" sz="1800" i="1" dirty="0" err="1" smtClean="0">
                <a:solidFill>
                  <a:srgbClr val="990033"/>
                </a:solidFill>
              </a:rPr>
              <a:t>Michelinsterren</a:t>
            </a:r>
            <a:r>
              <a:rPr lang="nl-NL" sz="1800" i="1" dirty="0" smtClean="0">
                <a:solidFill>
                  <a:srgbClr val="990033"/>
                </a:solidFill>
              </a:rPr>
              <a:t>. De inspectiedienst van de Deense voedsel- en warenautoriteit heeft ernstige tekortkomingen geconstateerd bij de topzaak: 63 van de 78 mensen werden ziek.</a:t>
            </a:r>
          </a:p>
        </p:txBody>
      </p:sp>
      <p:pic>
        <p:nvPicPr>
          <p:cNvPr id="6" name="Picture 2" descr="http://www.xead.nl/resize/500-500/upload/87c3f7bafd8d2da7e90e5223f9630c9ebWluaXR5cGhpMi5qcGc=.jpg"/>
          <p:cNvPicPr>
            <a:picLocks noChangeAspect="1" noChangeArrowheads="1"/>
          </p:cNvPicPr>
          <p:nvPr/>
        </p:nvPicPr>
        <p:blipFill>
          <a:blip r:embed="rId3" cstate="print"/>
          <a:srcRect/>
          <a:stretch>
            <a:fillRect/>
          </a:stretch>
        </p:blipFill>
        <p:spPr bwMode="auto">
          <a:xfrm>
            <a:off x="8028384" y="1772816"/>
            <a:ext cx="589644" cy="792089"/>
          </a:xfrm>
          <a:prstGeom prst="rect">
            <a:avLst/>
          </a:prstGeom>
          <a:noFill/>
        </p:spPr>
      </p:pic>
      <p:pic>
        <p:nvPicPr>
          <p:cNvPr id="7" name="Picture 2" descr="http://www.xead.nl/resize/500-500/upload/87c3f7bafd8d2da7e90e5223f9630c9ebWluaXR5cGhpMi5qcGc=.jpg"/>
          <p:cNvPicPr>
            <a:picLocks noChangeAspect="1" noChangeArrowheads="1"/>
          </p:cNvPicPr>
          <p:nvPr/>
        </p:nvPicPr>
        <p:blipFill>
          <a:blip r:embed="rId4" cstate="print"/>
          <a:srcRect/>
          <a:stretch>
            <a:fillRect/>
          </a:stretch>
        </p:blipFill>
        <p:spPr bwMode="auto">
          <a:xfrm>
            <a:off x="7092280" y="1124744"/>
            <a:ext cx="864096" cy="1160769"/>
          </a:xfrm>
          <a:prstGeom prst="rect">
            <a:avLst/>
          </a:prstGeom>
          <a:noFill/>
        </p:spPr>
      </p:pic>
      <p:pic>
        <p:nvPicPr>
          <p:cNvPr id="8" name="Picture 2" descr="http://www.xead.nl/resize/500-500/upload/87c3f7bafd8d2da7e90e5223f9630c9ebWluaXR5cGhpMi5qcGc=.jpg"/>
          <p:cNvPicPr>
            <a:picLocks noChangeAspect="1" noChangeArrowheads="1"/>
          </p:cNvPicPr>
          <p:nvPr/>
        </p:nvPicPr>
        <p:blipFill>
          <a:blip r:embed="rId5" cstate="print"/>
          <a:srcRect/>
          <a:stretch>
            <a:fillRect/>
          </a:stretch>
        </p:blipFill>
        <p:spPr bwMode="auto">
          <a:xfrm>
            <a:off x="6372200" y="1484784"/>
            <a:ext cx="648072" cy="870577"/>
          </a:xfrm>
          <a:prstGeom prst="rect">
            <a:avLst/>
          </a:prstGeom>
          <a:noFill/>
        </p:spPr>
      </p:pic>
    </p:spTree>
    <p:extLst>
      <p:ext uri="{BB962C8B-B14F-4D97-AF65-F5344CB8AC3E}">
        <p14:creationId xmlns:p14="http://schemas.microsoft.com/office/powerpoint/2010/main" val="909766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rmAutofit/>
          </a:bodyPr>
          <a:lstStyle/>
          <a:p>
            <a:r>
              <a:rPr lang="nl-NL" sz="2200" dirty="0"/>
              <a:t>Hoofdstuk </a:t>
            </a:r>
            <a:r>
              <a:rPr lang="nl-NL" sz="2200" dirty="0" smtClean="0"/>
              <a:t>10:  </a:t>
            </a:r>
            <a:r>
              <a:rPr lang="nl-NL" sz="2200" dirty="0"/>
              <a:t>HACCP en hygiëne</a:t>
            </a:r>
            <a:endParaRPr lang="nl-NL" sz="2200" dirty="0" smtClean="0"/>
          </a:p>
        </p:txBody>
      </p:sp>
      <p:sp>
        <p:nvSpPr>
          <p:cNvPr id="4099" name="Tijdelijke aanduiding voor inhoud 4"/>
          <p:cNvSpPr>
            <a:spLocks noGrp="1"/>
          </p:cNvSpPr>
          <p:nvPr>
            <p:ph idx="1"/>
          </p:nvPr>
        </p:nvSpPr>
        <p:spPr/>
        <p:txBody>
          <a:bodyPr>
            <a:normAutofit lnSpcReduction="10000"/>
          </a:bodyPr>
          <a:lstStyle/>
          <a:p>
            <a:pPr eaLnBrk="1" hangingPunct="1">
              <a:lnSpc>
                <a:spcPct val="110000"/>
              </a:lnSpc>
              <a:buNone/>
            </a:pPr>
            <a:r>
              <a:rPr lang="nl-NL" b="1" dirty="0" smtClean="0"/>
              <a:t>10.3. Wat zijn micro-organismen ?</a:t>
            </a:r>
          </a:p>
          <a:p>
            <a:pPr eaLnBrk="1" hangingPunct="1">
              <a:buFont typeface="Arial" charset="0"/>
              <a:buNone/>
            </a:pPr>
            <a:endParaRPr lang="nl-NL" sz="1800" b="1" dirty="0" smtClean="0"/>
          </a:p>
          <a:p>
            <a:pPr eaLnBrk="1" hangingPunct="1"/>
            <a:r>
              <a:rPr lang="nl-NL" sz="1800" dirty="0" smtClean="0"/>
              <a:t>Organismen zo klein dat je ze niet kunt zien. </a:t>
            </a:r>
          </a:p>
          <a:p>
            <a:pPr eaLnBrk="1" hangingPunct="1"/>
            <a:r>
              <a:rPr lang="nl-NL" sz="1800" dirty="0" smtClean="0"/>
              <a:t>Kunnen zich niet zelf verplaatsen.  Liften mee: mensen, dieren, lucht, water, producten.</a:t>
            </a:r>
          </a:p>
          <a:p>
            <a:pPr eaLnBrk="1" hangingPunct="1"/>
            <a:r>
              <a:rPr lang="nl-NL" sz="1800" dirty="0" smtClean="0"/>
              <a:t>Blijven in leven bij temperaturen tussen 5 – 65 graden Celsius.</a:t>
            </a:r>
          </a:p>
          <a:p>
            <a:pPr eaLnBrk="1" hangingPunct="1">
              <a:buNone/>
            </a:pPr>
            <a:endParaRPr lang="nl-NL" sz="1800" dirty="0"/>
          </a:p>
          <a:p>
            <a:pPr eaLnBrk="1" hangingPunct="1">
              <a:buNone/>
            </a:pPr>
            <a:r>
              <a:rPr lang="nl-NL" sz="1800" dirty="0" smtClean="0"/>
              <a:t>Optimaal = 37 graden Celsius.  Ze vermeerderen zich dan razendsnel!</a:t>
            </a:r>
            <a:br>
              <a:rPr lang="nl-NL" sz="1800" dirty="0" smtClean="0"/>
            </a:br>
            <a:endParaRPr lang="nl-NL" sz="1800" dirty="0" smtClean="0"/>
          </a:p>
          <a:p>
            <a:pPr eaLnBrk="1" hangingPunct="1"/>
            <a:r>
              <a:rPr lang="nl-NL" sz="1800" b="1" dirty="0" smtClean="0"/>
              <a:t>Wat is nodig om te overleven :</a:t>
            </a:r>
          </a:p>
          <a:p>
            <a:pPr marL="285750" indent="-285750" eaLnBrk="1" hangingPunct="1">
              <a:buFont typeface="Arial" panose="020B0604020202020204" pitchFamily="34" charset="0"/>
              <a:buChar char="•"/>
            </a:pPr>
            <a:r>
              <a:rPr lang="nl-NL" sz="1800" dirty="0" smtClean="0"/>
              <a:t>zuurstof</a:t>
            </a:r>
          </a:p>
          <a:p>
            <a:pPr marL="285750" indent="-285750" eaLnBrk="1" hangingPunct="1">
              <a:buFont typeface="Arial" panose="020B0604020202020204" pitchFamily="34" charset="0"/>
              <a:buChar char="•"/>
            </a:pPr>
            <a:r>
              <a:rPr lang="nl-NL" sz="1800" dirty="0" smtClean="0"/>
              <a:t>voeding</a:t>
            </a:r>
          </a:p>
          <a:p>
            <a:pPr marL="285750" indent="-285750" eaLnBrk="1" hangingPunct="1">
              <a:buFont typeface="Arial" panose="020B0604020202020204" pitchFamily="34" charset="0"/>
              <a:buChar char="•"/>
            </a:pPr>
            <a:r>
              <a:rPr lang="nl-NL" sz="1800" dirty="0" smtClean="0"/>
              <a:t>vocht</a:t>
            </a:r>
          </a:p>
          <a:p>
            <a:pPr marL="285750" indent="-285750" eaLnBrk="1" hangingPunct="1">
              <a:buFont typeface="Arial" panose="020B0604020202020204" pitchFamily="34" charset="0"/>
              <a:buChar char="•"/>
            </a:pPr>
            <a:r>
              <a:rPr lang="nl-NL" sz="1800" dirty="0" smtClean="0"/>
              <a:t>gunstige temperatuur</a:t>
            </a:r>
          </a:p>
        </p:txBody>
      </p:sp>
      <p:pic>
        <p:nvPicPr>
          <p:cNvPr id="2" name="Picture 2" descr="http://www.hogeschoolrotterdam.nl/umbraco/imagegen.aspx?image=%2Fmedia%2F552247%2Fbacterien.jpg&amp;class=media&amp;width=940&amp;height=480&amp;crop=resize&amp;antialias=true&amp;compressionnr=100&amp;format=png"/>
          <p:cNvPicPr>
            <a:picLocks noChangeAspect="1" noChangeArrowheads="1"/>
          </p:cNvPicPr>
          <p:nvPr/>
        </p:nvPicPr>
        <p:blipFill>
          <a:blip r:embed="rId3" cstate="print"/>
          <a:srcRect/>
          <a:stretch>
            <a:fillRect/>
          </a:stretch>
        </p:blipFill>
        <p:spPr bwMode="auto">
          <a:xfrm>
            <a:off x="5004048" y="3933056"/>
            <a:ext cx="3525393" cy="1800200"/>
          </a:xfrm>
          <a:prstGeom prst="rect">
            <a:avLst/>
          </a:prstGeom>
          <a:noFill/>
        </p:spPr>
      </p:pic>
    </p:spTree>
    <p:extLst>
      <p:ext uri="{BB962C8B-B14F-4D97-AF65-F5344CB8AC3E}">
        <p14:creationId xmlns:p14="http://schemas.microsoft.com/office/powerpoint/2010/main" val="946698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rmAutofit/>
          </a:bodyPr>
          <a:lstStyle/>
          <a:p>
            <a:r>
              <a:rPr lang="nl-NL" sz="2200" dirty="0"/>
              <a:t>Hoofdstuk </a:t>
            </a:r>
            <a:r>
              <a:rPr lang="nl-NL" sz="2200" dirty="0" smtClean="0"/>
              <a:t>10:  </a:t>
            </a:r>
            <a:r>
              <a:rPr lang="nl-NL" sz="2200" dirty="0"/>
              <a:t>HACCP en hygiëne</a:t>
            </a:r>
            <a:endParaRPr lang="nl-NL" sz="2200" dirty="0" smtClean="0"/>
          </a:p>
        </p:txBody>
      </p:sp>
      <p:sp>
        <p:nvSpPr>
          <p:cNvPr id="4099" name="Tijdelijke aanduiding voor inhoud 4"/>
          <p:cNvSpPr>
            <a:spLocks noGrp="1"/>
          </p:cNvSpPr>
          <p:nvPr>
            <p:ph idx="1"/>
          </p:nvPr>
        </p:nvSpPr>
        <p:spPr/>
        <p:txBody>
          <a:bodyPr>
            <a:normAutofit/>
          </a:bodyPr>
          <a:lstStyle/>
          <a:p>
            <a:pPr eaLnBrk="1" hangingPunct="1">
              <a:buNone/>
            </a:pPr>
            <a:r>
              <a:rPr lang="nl-NL" b="1" dirty="0" smtClean="0"/>
              <a:t>10.3. Wat zijn micro-organismen ?</a:t>
            </a:r>
          </a:p>
          <a:p>
            <a:pPr eaLnBrk="1" hangingPunct="1">
              <a:buFont typeface="Arial" charset="0"/>
              <a:buNone/>
            </a:pPr>
            <a:endParaRPr lang="nl-NL" sz="1800" b="1" dirty="0" smtClean="0"/>
          </a:p>
          <a:p>
            <a:pPr eaLnBrk="1" hangingPunct="1"/>
            <a:r>
              <a:rPr lang="nl-NL" sz="1800" b="1" dirty="0" smtClean="0"/>
              <a:t>Gisten</a:t>
            </a:r>
          </a:p>
          <a:p>
            <a:pPr eaLnBrk="1" hangingPunct="1">
              <a:buNone/>
            </a:pPr>
            <a:r>
              <a:rPr lang="nl-NL" sz="1800" dirty="0" smtClean="0"/>
              <a:t>Niet te zien met blote oog. Stel je schimmels zonder draden voor. </a:t>
            </a:r>
          </a:p>
          <a:p>
            <a:pPr eaLnBrk="1" hangingPunct="1">
              <a:buNone/>
            </a:pPr>
            <a:endParaRPr lang="nl-NL" sz="1800" dirty="0" smtClean="0"/>
          </a:p>
          <a:p>
            <a:pPr eaLnBrk="1" hangingPunct="1"/>
            <a:r>
              <a:rPr lang="nl-NL" sz="1800" b="1" dirty="0" smtClean="0"/>
              <a:t>Schimmels</a:t>
            </a:r>
          </a:p>
          <a:p>
            <a:pPr eaLnBrk="1" hangingPunct="1">
              <a:buNone/>
            </a:pPr>
            <a:r>
              <a:rPr lang="nl-NL" sz="1800" dirty="0" smtClean="0"/>
              <a:t>In grote hoeveelheden zichtbaar met blote oog.  Maar hun sporen niet….</a:t>
            </a:r>
          </a:p>
          <a:p>
            <a:pPr eaLnBrk="1" hangingPunct="1">
              <a:buNone/>
            </a:pPr>
            <a:endParaRPr lang="nl-NL" sz="1800" dirty="0" smtClean="0"/>
          </a:p>
          <a:p>
            <a:pPr eaLnBrk="1" hangingPunct="1"/>
            <a:r>
              <a:rPr lang="nl-NL" sz="1800" b="1" dirty="0" smtClean="0"/>
              <a:t>Bacteriën</a:t>
            </a:r>
          </a:p>
          <a:p>
            <a:pPr eaLnBrk="1" hangingPunct="1">
              <a:buNone/>
            </a:pPr>
            <a:r>
              <a:rPr lang="nl-NL" sz="1800" dirty="0" smtClean="0"/>
              <a:t>Niet te zien met blote oog. Komen in en op alle voedingsmiddelen voor. </a:t>
            </a:r>
          </a:p>
          <a:p>
            <a:pPr eaLnBrk="1" hangingPunct="1">
              <a:buNone/>
            </a:pPr>
            <a:endParaRPr lang="nl-NL" sz="1800" dirty="0" smtClean="0"/>
          </a:p>
          <a:p>
            <a:pPr eaLnBrk="1" hangingPunct="1"/>
            <a:r>
              <a:rPr lang="nl-NL" sz="1800" b="1" dirty="0" smtClean="0"/>
              <a:t>Virussen </a:t>
            </a:r>
          </a:p>
          <a:p>
            <a:pPr eaLnBrk="1" hangingPunct="1">
              <a:buNone/>
            </a:pPr>
            <a:r>
              <a:rPr lang="nl-NL" sz="1800" dirty="0" smtClean="0"/>
              <a:t>Niet te zien met blote oog. Hebben ´gastheer´ nodig om te overleven. </a:t>
            </a:r>
          </a:p>
        </p:txBody>
      </p:sp>
      <p:pic>
        <p:nvPicPr>
          <p:cNvPr id="10242" name="Picture 2" descr="http://jhmilvort.nl/jhm/wp-content/uploads/Microbiologische-agentia-milvort.jpg"/>
          <p:cNvPicPr>
            <a:picLocks noChangeAspect="1" noChangeArrowheads="1"/>
          </p:cNvPicPr>
          <p:nvPr/>
        </p:nvPicPr>
        <p:blipFill>
          <a:blip r:embed="rId3" cstate="print"/>
          <a:srcRect/>
          <a:stretch>
            <a:fillRect/>
          </a:stretch>
        </p:blipFill>
        <p:spPr bwMode="auto">
          <a:xfrm>
            <a:off x="7339054" y="1628800"/>
            <a:ext cx="1333277" cy="1333277"/>
          </a:xfrm>
          <a:prstGeom prst="rect">
            <a:avLst/>
          </a:prstGeom>
          <a:noFill/>
        </p:spPr>
      </p:pic>
    </p:spTree>
    <p:extLst>
      <p:ext uri="{BB962C8B-B14F-4D97-AF65-F5344CB8AC3E}">
        <p14:creationId xmlns:p14="http://schemas.microsoft.com/office/powerpoint/2010/main" val="512941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rmAutofit/>
          </a:bodyPr>
          <a:lstStyle/>
          <a:p>
            <a:r>
              <a:rPr lang="nl-NL" sz="2200" dirty="0"/>
              <a:t>Hoofdstuk </a:t>
            </a:r>
            <a:r>
              <a:rPr lang="nl-NL" sz="2200" dirty="0" smtClean="0"/>
              <a:t>10:  </a:t>
            </a:r>
            <a:r>
              <a:rPr lang="nl-NL" sz="2200" dirty="0"/>
              <a:t>HACCP en hygiëne</a:t>
            </a:r>
            <a:endParaRPr lang="nl-NL" sz="2200" dirty="0" smtClean="0"/>
          </a:p>
        </p:txBody>
      </p:sp>
      <p:sp>
        <p:nvSpPr>
          <p:cNvPr id="4099" name="Tijdelijke aanduiding voor inhoud 4"/>
          <p:cNvSpPr>
            <a:spLocks noGrp="1"/>
          </p:cNvSpPr>
          <p:nvPr>
            <p:ph idx="1"/>
          </p:nvPr>
        </p:nvSpPr>
        <p:spPr>
          <a:xfrm>
            <a:off x="457200" y="1351309"/>
            <a:ext cx="8229600" cy="4741987"/>
          </a:xfrm>
        </p:spPr>
        <p:txBody>
          <a:bodyPr>
            <a:normAutofit fontScale="77500" lnSpcReduction="20000"/>
          </a:bodyPr>
          <a:lstStyle/>
          <a:p>
            <a:pPr lvl="0" eaLnBrk="0" hangingPunct="0">
              <a:lnSpc>
                <a:spcPct val="120000"/>
              </a:lnSpc>
            </a:pPr>
            <a:r>
              <a:rPr lang="nl-NL" sz="3100" b="1" dirty="0">
                <a:cs typeface="Arial" pitchFamily="34" charset="0"/>
              </a:rPr>
              <a:t>Waarom je handen wassen?</a:t>
            </a:r>
            <a:r>
              <a:rPr lang="nl-NL" b="1" dirty="0">
                <a:cs typeface="Arial" pitchFamily="34" charset="0"/>
              </a:rPr>
              <a:t/>
            </a:r>
            <a:br>
              <a:rPr lang="nl-NL" b="1" dirty="0">
                <a:cs typeface="Arial" pitchFamily="34" charset="0"/>
              </a:rPr>
            </a:br>
            <a:endParaRPr lang="nl-NL" sz="2300" b="1" dirty="0">
              <a:cs typeface="Arial" pitchFamily="34" charset="0"/>
            </a:endParaRPr>
          </a:p>
          <a:p>
            <a:pPr lvl="0" eaLnBrk="0" hangingPunct="0"/>
            <a:r>
              <a:rPr lang="nl-NL" sz="2300" dirty="0">
                <a:cs typeface="Arial" pitchFamily="34" charset="0"/>
              </a:rPr>
              <a:t>Door je handen te wassen voorkom je dat er bacteriën zich gaan verspreiden. Alles wat je aanraakt kan bacteriën bevatten. </a:t>
            </a:r>
            <a:endParaRPr lang="nl-NL" sz="2300" dirty="0" smtClean="0">
              <a:cs typeface="Arial" pitchFamily="34" charset="0"/>
            </a:endParaRPr>
          </a:p>
          <a:p>
            <a:pPr lvl="0" eaLnBrk="0" hangingPunct="0"/>
            <a:r>
              <a:rPr lang="nl-NL" sz="2300" dirty="0">
                <a:cs typeface="Arial" pitchFamily="34" charset="0"/>
              </a:rPr>
              <a:t/>
            </a:r>
            <a:br>
              <a:rPr lang="nl-NL" sz="2300" dirty="0">
                <a:cs typeface="Arial" pitchFamily="34" charset="0"/>
              </a:rPr>
            </a:br>
            <a:r>
              <a:rPr lang="nl-NL" sz="2300" dirty="0" smtClean="0">
                <a:cs typeface="Arial" pitchFamily="34" charset="0"/>
              </a:rPr>
              <a:t>Voorbeelden:</a:t>
            </a:r>
          </a:p>
          <a:p>
            <a:pPr marL="342900" lvl="0" indent="-342900" eaLnBrk="0" hangingPunct="0">
              <a:buFont typeface="Arial" panose="020B0604020202020204" pitchFamily="34" charset="0"/>
              <a:buChar char="•"/>
            </a:pPr>
            <a:r>
              <a:rPr lang="nl-NL" sz="2300" dirty="0" smtClean="0">
                <a:cs typeface="Arial" pitchFamily="34" charset="0"/>
              </a:rPr>
              <a:t>geld </a:t>
            </a:r>
            <a:r>
              <a:rPr lang="nl-NL" sz="2300" dirty="0">
                <a:cs typeface="Arial" pitchFamily="34" charset="0"/>
              </a:rPr>
              <a:t>(je weet nooit waar geld allemaal terecht is geweest)</a:t>
            </a:r>
          </a:p>
          <a:p>
            <a:pPr marL="342900" lvl="0" indent="-342900" eaLnBrk="0" hangingPunct="0">
              <a:buFont typeface="Arial" panose="020B0604020202020204" pitchFamily="34" charset="0"/>
              <a:buChar char="•"/>
            </a:pPr>
            <a:r>
              <a:rPr lang="nl-NL" sz="2300" dirty="0" smtClean="0">
                <a:cs typeface="Arial" pitchFamily="34" charset="0"/>
              </a:rPr>
              <a:t>handvatten </a:t>
            </a:r>
            <a:r>
              <a:rPr lang="nl-NL" sz="2300" dirty="0">
                <a:cs typeface="Arial" pitchFamily="34" charset="0"/>
              </a:rPr>
              <a:t>van de </a:t>
            </a:r>
            <a:r>
              <a:rPr lang="nl-NL" sz="2300" dirty="0" smtClean="0">
                <a:cs typeface="Arial" pitchFamily="34" charset="0"/>
              </a:rPr>
              <a:t>deur (</a:t>
            </a:r>
            <a:r>
              <a:rPr lang="nl-NL" sz="2300" dirty="0">
                <a:cs typeface="Arial" pitchFamily="34" charset="0"/>
              </a:rPr>
              <a:t>je weet nooit wie allemaal die handvat heeft aangeraakt en wat die persoon aan zijn handen heeft!)</a:t>
            </a:r>
          </a:p>
          <a:p>
            <a:pPr marL="342900" lvl="0" indent="-342900" eaLnBrk="0" hangingPunct="0">
              <a:buFont typeface="Arial" panose="020B0604020202020204" pitchFamily="34" charset="0"/>
              <a:buChar char="•"/>
            </a:pPr>
            <a:r>
              <a:rPr lang="nl-NL" sz="2300" dirty="0" smtClean="0">
                <a:cs typeface="Arial" pitchFamily="34" charset="0"/>
              </a:rPr>
              <a:t>muis </a:t>
            </a:r>
            <a:r>
              <a:rPr lang="nl-NL" sz="2300" dirty="0">
                <a:cs typeface="Arial" pitchFamily="34" charset="0"/>
              </a:rPr>
              <a:t>van </a:t>
            </a:r>
            <a:r>
              <a:rPr lang="nl-NL" sz="2300" dirty="0" smtClean="0">
                <a:cs typeface="Arial" pitchFamily="34" charset="0"/>
              </a:rPr>
              <a:t>computer (je </a:t>
            </a:r>
            <a:r>
              <a:rPr lang="nl-NL" sz="2300" dirty="0">
                <a:cs typeface="Arial" pitchFamily="34" charset="0"/>
              </a:rPr>
              <a:t>weet nooit wie er toevallig met zijn handen aan heeft gezeten) </a:t>
            </a:r>
          </a:p>
          <a:p>
            <a:pPr lvl="0" eaLnBrk="0" hangingPunct="0"/>
            <a:r>
              <a:rPr lang="nl-NL" sz="2300" dirty="0">
                <a:cs typeface="Arial" pitchFamily="34" charset="0"/>
              </a:rPr>
              <a:t/>
            </a:r>
            <a:br>
              <a:rPr lang="nl-NL" sz="2300" dirty="0">
                <a:cs typeface="Arial" pitchFamily="34" charset="0"/>
              </a:rPr>
            </a:br>
            <a:r>
              <a:rPr lang="nl-NL" sz="2300" dirty="0">
                <a:cs typeface="Arial" pitchFamily="34" charset="0"/>
              </a:rPr>
              <a:t>Wanneer jij verkouden bent en je neus snuit en je neemt de telefoon op zitten jouw bacteriën op de telefoon. </a:t>
            </a:r>
          </a:p>
          <a:p>
            <a:pPr lvl="0" eaLnBrk="0" hangingPunct="0"/>
            <a:endParaRPr lang="nl-NL" sz="2300" dirty="0">
              <a:cs typeface="Arial" pitchFamily="34" charset="0"/>
            </a:endParaRPr>
          </a:p>
          <a:p>
            <a:pPr lvl="0" eaLnBrk="0" hangingPunct="0"/>
            <a:r>
              <a:rPr lang="nl-NL" sz="2300" dirty="0">
                <a:cs typeface="Arial" pitchFamily="34" charset="0"/>
              </a:rPr>
              <a:t>Neemt je collega die telefoon op, dan neemt jouw collega bacteriën over. Het gaat erg snel!</a:t>
            </a:r>
          </a:p>
        </p:txBody>
      </p:sp>
    </p:spTree>
    <p:extLst>
      <p:ext uri="{BB962C8B-B14F-4D97-AF65-F5344CB8AC3E}">
        <p14:creationId xmlns:p14="http://schemas.microsoft.com/office/powerpoint/2010/main" val="3326235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rmAutofit/>
          </a:bodyPr>
          <a:lstStyle/>
          <a:p>
            <a:r>
              <a:rPr lang="nl-NL" sz="2200" dirty="0"/>
              <a:t>Hoofdstuk </a:t>
            </a:r>
            <a:r>
              <a:rPr lang="nl-NL" sz="2200" dirty="0" smtClean="0"/>
              <a:t>10:  </a:t>
            </a:r>
            <a:r>
              <a:rPr lang="nl-NL" sz="2200" dirty="0"/>
              <a:t>HACCP en hygiëne</a:t>
            </a:r>
            <a:endParaRPr lang="nl-NL" sz="2200" dirty="0" smtClean="0"/>
          </a:p>
        </p:txBody>
      </p:sp>
      <p:sp>
        <p:nvSpPr>
          <p:cNvPr id="4099" name="Tijdelijke aanduiding voor inhoud 4"/>
          <p:cNvSpPr>
            <a:spLocks noGrp="1"/>
          </p:cNvSpPr>
          <p:nvPr>
            <p:ph idx="1"/>
          </p:nvPr>
        </p:nvSpPr>
        <p:spPr>
          <a:xfrm>
            <a:off x="395536" y="1340768"/>
            <a:ext cx="8748464" cy="4525962"/>
          </a:xfrm>
        </p:spPr>
        <p:txBody>
          <a:bodyPr/>
          <a:lstStyle/>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2050" name="Picture 2" descr="http://www.blogdrweigert.nl/wp-content/uploads/2011/10/Deb-Gebruiksaanwijzing-handen-wassen-A6.jpg"/>
          <p:cNvPicPr>
            <a:picLocks noChangeAspect="1" noChangeArrowheads="1"/>
          </p:cNvPicPr>
          <p:nvPr/>
        </p:nvPicPr>
        <p:blipFill>
          <a:blip r:embed="rId3" cstate="print"/>
          <a:srcRect/>
          <a:stretch>
            <a:fillRect/>
          </a:stretch>
        </p:blipFill>
        <p:spPr bwMode="auto">
          <a:xfrm>
            <a:off x="539552" y="1412776"/>
            <a:ext cx="8050060" cy="4221244"/>
          </a:xfrm>
          <a:prstGeom prst="rect">
            <a:avLst/>
          </a:prstGeom>
          <a:noFill/>
        </p:spPr>
      </p:pic>
    </p:spTree>
    <p:extLst>
      <p:ext uri="{BB962C8B-B14F-4D97-AF65-F5344CB8AC3E}">
        <p14:creationId xmlns:p14="http://schemas.microsoft.com/office/powerpoint/2010/main" val="122184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rmAutofit/>
          </a:bodyPr>
          <a:lstStyle/>
          <a:p>
            <a:r>
              <a:rPr lang="nl-NL" sz="2200" dirty="0"/>
              <a:t>Hoofdstuk </a:t>
            </a:r>
            <a:r>
              <a:rPr lang="nl-NL" sz="2200" dirty="0" smtClean="0"/>
              <a:t>10:  </a:t>
            </a:r>
            <a:r>
              <a:rPr lang="nl-NL" sz="2200" dirty="0"/>
              <a:t>HACCP en hygiëne</a:t>
            </a:r>
            <a:endParaRPr lang="nl-NL" sz="2200" dirty="0" smtClean="0"/>
          </a:p>
        </p:txBody>
      </p:sp>
      <p:sp>
        <p:nvSpPr>
          <p:cNvPr id="4099" name="Tijdelijke aanduiding voor inhoud 4"/>
          <p:cNvSpPr>
            <a:spLocks noGrp="1"/>
          </p:cNvSpPr>
          <p:nvPr>
            <p:ph idx="1"/>
          </p:nvPr>
        </p:nvSpPr>
        <p:spPr>
          <a:xfrm>
            <a:off x="395536" y="1340768"/>
            <a:ext cx="8748464" cy="4525962"/>
          </a:xfrm>
        </p:spPr>
        <p:txBody>
          <a:bodyPr/>
          <a:lstStyle/>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24578" name="Picture 2" descr="http://www.haccppagina.nl/winkel/contents/media/l_kruisbesmetting%201106dk%20copyright.jpg"/>
          <p:cNvPicPr>
            <a:picLocks noChangeAspect="1" noChangeArrowheads="1"/>
          </p:cNvPicPr>
          <p:nvPr/>
        </p:nvPicPr>
        <p:blipFill>
          <a:blip r:embed="rId3" cstate="print"/>
          <a:srcRect/>
          <a:stretch>
            <a:fillRect/>
          </a:stretch>
        </p:blipFill>
        <p:spPr bwMode="auto">
          <a:xfrm>
            <a:off x="2555776" y="1046042"/>
            <a:ext cx="3456384" cy="4893996"/>
          </a:xfrm>
          <a:prstGeom prst="rect">
            <a:avLst/>
          </a:prstGeom>
          <a:noFill/>
        </p:spPr>
      </p:pic>
    </p:spTree>
    <p:extLst>
      <p:ext uri="{BB962C8B-B14F-4D97-AF65-F5344CB8AC3E}">
        <p14:creationId xmlns:p14="http://schemas.microsoft.com/office/powerpoint/2010/main" val="2362256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sjabloon nieuwe layout 201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sjabloon_2015" id="{04A7B19B-A474-407E-BCEA-611E27601597}" vid="{7233866E-EC8A-48D2-B0BB-454667497CC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D37FE96B511499B46C1C581E676D2" ma:contentTypeVersion="6" ma:contentTypeDescription="Een nieuw document maken." ma:contentTypeScope="" ma:versionID="64c3a21cf425ac2aac26dc6be5734816">
  <xsd:schema xmlns:xsd="http://www.w3.org/2001/XMLSchema" xmlns:xs="http://www.w3.org/2001/XMLSchema" xmlns:p="http://schemas.microsoft.com/office/2006/metadata/properties" xmlns:ns2="4aedb150-598f-493a-bb5e-2c5384c58b31" xmlns:ns3="92779265-7ad7-4d9d-8f09-f524c4e01a4c" targetNamespace="http://schemas.microsoft.com/office/2006/metadata/properties" ma:root="true" ma:fieldsID="de84304d9a46e703f0874b08e975e09e" ns2:_="" ns3:_="">
    <xsd:import namespace="4aedb150-598f-493a-bb5e-2c5384c58b31"/>
    <xsd:import namespace="92779265-7ad7-4d9d-8f09-f524c4e01a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db150-598f-493a-bb5e-2c5384c58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779265-7ad7-4d9d-8f09-f524c4e01a4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5D16A5-500B-4FB6-A22D-0ED01EA02BD1}"/>
</file>

<file path=customXml/itemProps2.xml><?xml version="1.0" encoding="utf-8"?>
<ds:datastoreItem xmlns:ds="http://schemas.openxmlformats.org/officeDocument/2006/customXml" ds:itemID="{08E1A831-58D7-4920-91C8-9C6B42617FCE}"/>
</file>

<file path=customXml/itemProps3.xml><?xml version="1.0" encoding="utf-8"?>
<ds:datastoreItem xmlns:ds="http://schemas.openxmlformats.org/officeDocument/2006/customXml" ds:itemID="{9856B4F6-596B-4F55-8FBA-CEE7E3295F97}"/>
</file>

<file path=docProps/app.xml><?xml version="1.0" encoding="utf-8"?>
<Properties xmlns="http://schemas.openxmlformats.org/officeDocument/2006/extended-properties" xmlns:vt="http://schemas.openxmlformats.org/officeDocument/2006/docPropsVTypes">
  <Template>PPT_sjabloon_2015</Template>
  <TotalTime>93</TotalTime>
  <Words>359</Words>
  <Application>Microsoft Office PowerPoint</Application>
  <PresentationFormat>Diavoorstelling (4:3)</PresentationFormat>
  <Paragraphs>125</Paragraphs>
  <Slides>12</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Calibri</vt:lpstr>
      <vt:lpstr>Presentatie sjabloon nieuwe layout 2013</vt:lpstr>
      <vt:lpstr>PowerPoint-presentatie</vt:lpstr>
      <vt:lpstr>Hoofdstuk 10:  HACCP en hygiëne</vt:lpstr>
      <vt:lpstr>Hoofdstuk 10:  HACCP en hygiëne</vt:lpstr>
      <vt:lpstr>Hoofdstuk 10:  HACCP en hygiëne</vt:lpstr>
      <vt:lpstr>Hoofdstuk 10:  HACCP en hygiëne</vt:lpstr>
      <vt:lpstr>Hoofdstuk 10:  HACCP en hygiëne</vt:lpstr>
      <vt:lpstr>Hoofdstuk 10:  HACCP en hygiëne</vt:lpstr>
      <vt:lpstr>Hoofdstuk 10:  HACCP en hygiëne</vt:lpstr>
      <vt:lpstr>Hoofdstuk 10:  HACCP en hygiëne</vt:lpstr>
      <vt:lpstr>Hoofdstuk 10:  HACCP en hygiëne</vt:lpstr>
      <vt:lpstr>Hoofdstuk 10:  HACCP en hygiëne</vt:lpstr>
      <vt:lpstr>Hoofdstuk 10:  HACCP en hygiëne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Janke van Mosseveld</dc:creator>
  <cp:lastModifiedBy>Janke van Mosseveld</cp:lastModifiedBy>
  <cp:revision>18</cp:revision>
  <dcterms:created xsi:type="dcterms:W3CDTF">2016-08-29T18:09:14Z</dcterms:created>
  <dcterms:modified xsi:type="dcterms:W3CDTF">2016-09-06T20:37:54Z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0x01010069DD37FE96B511499B46C1C581E676D2</vt:lpwstr>
  </property>
</Properties>
</file>